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72" r:id="rId2"/>
    <p:sldId id="256" r:id="rId3"/>
    <p:sldId id="257" r:id="rId4"/>
    <p:sldId id="258" r:id="rId5"/>
    <p:sldId id="275" r:id="rId6"/>
    <p:sldId id="259" r:id="rId7"/>
    <p:sldId id="260" r:id="rId8"/>
    <p:sldId id="261" r:id="rId9"/>
    <p:sldId id="277" r:id="rId10"/>
    <p:sldId id="262" r:id="rId11"/>
    <p:sldId id="264" r:id="rId12"/>
    <p:sldId id="271" r:id="rId13"/>
    <p:sldId id="280" r:id="rId14"/>
    <p:sldId id="265" r:id="rId15"/>
    <p:sldId id="282" r:id="rId16"/>
    <p:sldId id="268" r:id="rId17"/>
    <p:sldId id="267" r:id="rId18"/>
    <p:sldId id="270" r:id="rId19"/>
    <p:sldId id="283" r:id="rId20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</a:rPr>
              <a:t>202</a:t>
            </a:r>
            <a:r>
              <a:rPr lang="en-US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год</a:t>
            </a:r>
            <a:endParaRPr lang="ru-RU" sz="2000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на 2021 год</c:v>
                </c:pt>
              </c:strCache>
            </c:strRef>
          </c:tx>
          <c:dLbls>
            <c:dLbl>
              <c:idx val="0"/>
              <c:layout>
                <c:manualLayout>
                  <c:x val="-0.24013860605182724"/>
                  <c:y val="-1.5164664930895789E-3"/>
                </c:manualLayout>
              </c:layout>
              <c:tx>
                <c:rich>
                  <a:bodyPr/>
                  <a:lstStyle/>
                  <a:p>
                    <a:pPr>
                      <a:defRPr sz="1640" baseline="0">
                        <a:solidFill>
                          <a:schemeClr val="tx1"/>
                        </a:solidFill>
                      </a:defRPr>
                    </a:pPr>
                    <a:r>
                      <a:rPr lang="en-US" sz="1640" baseline="0" dirty="0" smtClean="0"/>
                      <a:t>1066,7</a:t>
                    </a:r>
                    <a:endParaRPr lang="en-US" sz="164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107168636348698"/>
                  <c:y val="-9.116130004172782E-3"/>
                </c:manualLayout>
              </c:layout>
              <c:tx>
                <c:rich>
                  <a:bodyPr/>
                  <a:lstStyle/>
                  <a:p>
                    <a:pPr>
                      <a:defRPr sz="1700" baseline="0">
                        <a:solidFill>
                          <a:schemeClr val="tx1"/>
                        </a:solidFill>
                      </a:defRPr>
                    </a:pPr>
                    <a:r>
                      <a:rPr lang="en-US" sz="1700" baseline="0" dirty="0" smtClean="0"/>
                      <a:t>1069,1</a:t>
                    </a:r>
                    <a:endParaRPr lang="en-US" sz="17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934.1</c:v>
                </c:pt>
                <c:pt idx="1">
                  <c:v>917.1</c:v>
                </c:pt>
                <c:pt idx="2">
                  <c:v>17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2021 год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934.1</c:v>
                </c:pt>
                <c:pt idx="1">
                  <c:v>917.1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9037517482474964"/>
          <c:y val="0.37669727595957414"/>
          <c:w val="0.30962482517525208"/>
          <c:h val="0.3880434449319356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dirty="0"/>
              <a:t>на </a:t>
            </a:r>
            <a:r>
              <a:rPr lang="ru-RU" dirty="0" smtClean="0"/>
              <a:t>202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на 2022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1371,8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1371,8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971.2</c:v>
                </c:pt>
                <c:pt idx="1">
                  <c:v>971.2</c:v>
                </c:pt>
                <c:pt idx="2">
                  <c:v>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2022 год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971.2</c:v>
                </c:pt>
                <c:pt idx="1">
                  <c:v>971.2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2023 год</c:v>
                </c:pt>
              </c:strCache>
            </c:strRef>
          </c:tx>
          <c:dLbls>
            <c:dLbl>
              <c:idx val="0"/>
              <c:layout>
                <c:manualLayout>
                  <c:x val="-0.21693179978503707"/>
                  <c:y val="1.67114299810308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66095623203824"/>
                  <c:y val="1.676089048821564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917,7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1097.9000000000001</c:v>
                </c:pt>
                <c:pt idx="1">
                  <c:v>1097.9000000000001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Прочие неналоговые доходы</c:v>
                </c:pt>
                <c:pt idx="1">
                  <c:v>Штрафы, санкции, возмещение ущерба</c:v>
                </c:pt>
                <c:pt idx="2">
                  <c:v>Платежи при пользовании природными ресурсами</c:v>
                </c:pt>
                <c:pt idx="3">
                  <c:v>Доходы от использования имущества</c:v>
                </c:pt>
                <c:pt idx="4">
                  <c:v>Государственная пошлина, сборы</c:v>
                </c:pt>
                <c:pt idx="5">
                  <c:v>Налог на совогупный доход</c:v>
                </c:pt>
                <c:pt idx="6">
                  <c:v>Доходы от уплаты акцизов на нефтепродукты</c:v>
                </c:pt>
                <c:pt idx="7">
                  <c:v>Налог надоходы физических лиц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1670</c:v>
                </c:pt>
                <c:pt idx="1">
                  <c:v>3100</c:v>
                </c:pt>
                <c:pt idx="2">
                  <c:v>350</c:v>
                </c:pt>
                <c:pt idx="3" formatCode="General">
                  <c:v>2059</c:v>
                </c:pt>
                <c:pt idx="4">
                  <c:v>2500</c:v>
                </c:pt>
                <c:pt idx="5">
                  <c:v>14145.2</c:v>
                </c:pt>
                <c:pt idx="6" formatCode="General">
                  <c:v>19108.34</c:v>
                </c:pt>
                <c:pt idx="7">
                  <c:v>60286.2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Прочие неналоговые доходы</c:v>
                </c:pt>
                <c:pt idx="1">
                  <c:v>Штрафы, санкции, возмещение ущерба</c:v>
                </c:pt>
                <c:pt idx="2">
                  <c:v>Платежи при пользовании природными ресурсами</c:v>
                </c:pt>
                <c:pt idx="3">
                  <c:v>Доходы от использования имущества</c:v>
                </c:pt>
                <c:pt idx="4">
                  <c:v>Государственная пошлина, сборы</c:v>
                </c:pt>
                <c:pt idx="5">
                  <c:v>Налог на совогупный доход</c:v>
                </c:pt>
                <c:pt idx="6">
                  <c:v>Доходы от уплаты акцизов на нефтепродукты</c:v>
                </c:pt>
                <c:pt idx="7">
                  <c:v>Налог надоходы физических лиц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1100.01</c:v>
                </c:pt>
                <c:pt idx="1">
                  <c:v>3200</c:v>
                </c:pt>
                <c:pt idx="2">
                  <c:v>355</c:v>
                </c:pt>
                <c:pt idx="3" formatCode="General">
                  <c:v>2059</c:v>
                </c:pt>
                <c:pt idx="4">
                  <c:v>2600</c:v>
                </c:pt>
                <c:pt idx="5">
                  <c:v>14550.2</c:v>
                </c:pt>
                <c:pt idx="6" formatCode="General">
                  <c:v>19780.48</c:v>
                </c:pt>
                <c:pt idx="7">
                  <c:v>61491.9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Лист1!$A$2:$A$9</c:f>
              <c:strCache>
                <c:ptCount val="8"/>
                <c:pt idx="0">
                  <c:v>Прочие неналоговые доходы</c:v>
                </c:pt>
                <c:pt idx="1">
                  <c:v>Штрафы, санкции, возмещение ущерба</c:v>
                </c:pt>
                <c:pt idx="2">
                  <c:v>Платежи при пользовании природными ресурсами</c:v>
                </c:pt>
                <c:pt idx="3">
                  <c:v>Доходы от использования имущества</c:v>
                </c:pt>
                <c:pt idx="4">
                  <c:v>Государственная пошлина, сборы</c:v>
                </c:pt>
                <c:pt idx="5">
                  <c:v>Налог на совогупный доход</c:v>
                </c:pt>
                <c:pt idx="6">
                  <c:v>Доходы от уплаты акцизов на нефтепродукты</c:v>
                </c:pt>
                <c:pt idx="7">
                  <c:v>Налог надоходы физических лиц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1100</c:v>
                </c:pt>
                <c:pt idx="1">
                  <c:v>3300</c:v>
                </c:pt>
                <c:pt idx="2">
                  <c:v>360</c:v>
                </c:pt>
                <c:pt idx="3" formatCode="General">
                  <c:v>2294.3000000000002</c:v>
                </c:pt>
                <c:pt idx="4">
                  <c:v>2700</c:v>
                </c:pt>
                <c:pt idx="5">
                  <c:v>14855.2</c:v>
                </c:pt>
                <c:pt idx="6" formatCode="General">
                  <c:v>20351.29</c:v>
                </c:pt>
                <c:pt idx="7">
                  <c:v>62721.7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46144"/>
        <c:axId val="159447680"/>
      </c:barChart>
      <c:catAx>
        <c:axId val="159446144"/>
        <c:scaling>
          <c:orientation val="minMax"/>
        </c:scaling>
        <c:delete val="0"/>
        <c:axPos val="l"/>
        <c:majorTickMark val="out"/>
        <c:minorTickMark val="none"/>
        <c:tickLblPos val="nextTo"/>
        <c:crossAx val="159447680"/>
        <c:crosses val="autoZero"/>
        <c:auto val="1"/>
        <c:lblAlgn val="ctr"/>
        <c:lblOffset val="100"/>
        <c:noMultiLvlLbl val="0"/>
      </c:catAx>
      <c:valAx>
        <c:axId val="159447680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one"/>
        <c:crossAx val="159446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40964.199999999997</c:v>
                </c:pt>
                <c:pt idx="1">
                  <c:v>328397</c:v>
                </c:pt>
                <c:pt idx="2" formatCode="0.0">
                  <c:v>362945.8</c:v>
                </c:pt>
                <c:pt idx="3">
                  <c:v>233930.3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General">
                  <c:v>30508.2</c:v>
                </c:pt>
                <c:pt idx="1">
                  <c:v>328361</c:v>
                </c:pt>
                <c:pt idx="2" formatCode="General">
                  <c:v>720826.6</c:v>
                </c:pt>
                <c:pt idx="3" formatCode="General">
                  <c:v>187144.3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 formatCode="General">
                  <c:v>31356.1</c:v>
                </c:pt>
                <c:pt idx="1">
                  <c:v>328186.7</c:v>
                </c:pt>
                <c:pt idx="2" formatCode="General">
                  <c:v>263518.59999999998</c:v>
                </c:pt>
                <c:pt idx="3" formatCode="General">
                  <c:v>187144.3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241906816"/>
        <c:axId val="241908352"/>
      </c:barChart>
      <c:catAx>
        <c:axId val="241906816"/>
        <c:scaling>
          <c:orientation val="minMax"/>
        </c:scaling>
        <c:delete val="0"/>
        <c:axPos val="l"/>
        <c:majorTickMark val="out"/>
        <c:minorTickMark val="none"/>
        <c:tickLblPos val="nextTo"/>
        <c:crossAx val="241908352"/>
        <c:crosses val="autoZero"/>
        <c:auto val="1"/>
        <c:lblAlgn val="ctr"/>
        <c:lblOffset val="100"/>
        <c:noMultiLvlLbl val="0"/>
      </c:catAx>
      <c:valAx>
        <c:axId val="24190835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41906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882069754826552"/>
          <c:y val="5.7403091509305483E-2"/>
          <c:w val="0.85117930245173445"/>
          <c:h val="0.747088961991466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19B7A4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1951363596475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08689111860763E-2"/>
                  <c:y val="4.1107249899351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927045394713861E-2"/>
                  <c:y val="-2.6533810969788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457443146916373E-2"/>
                  <c:y val="-2.6533810969788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96040</c:v>
                </c:pt>
                <c:pt idx="1">
                  <c:v>98423</c:v>
                </c:pt>
                <c:pt idx="2">
                  <c:v>100628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EA157A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0.10308051101960423"/>
                  <c:y val="-3.905326750390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303531463258615"/>
                  <c:y val="-3.905326750390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66361334421514"/>
                  <c:y val="-3.6250482541938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352867966885246E-2"/>
                  <c:y val="-1.857366767885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6773</c:v>
                </c:pt>
                <c:pt idx="1">
                  <c:v>6514</c:v>
                </c:pt>
                <c:pt idx="2">
                  <c:v>6854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1951363596475854E-2"/>
                  <c:y val="-2.5038948379940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976314408549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433124945154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966237</c:v>
                </c:pt>
                <c:pt idx="1">
                  <c:v>1226840</c:v>
                </c:pt>
                <c:pt idx="2">
                  <c:v>810206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8998144"/>
        <c:axId val="249008128"/>
        <c:axId val="0"/>
      </c:bar3DChart>
      <c:catAx>
        <c:axId val="24899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49008128"/>
        <c:crosses val="autoZero"/>
        <c:auto val="1"/>
        <c:lblAlgn val="ctr"/>
        <c:lblOffset val="100"/>
        <c:noMultiLvlLbl val="0"/>
      </c:catAx>
      <c:valAx>
        <c:axId val="249008128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8998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121883202099801E-2"/>
          <c:y val="0.81650117959077284"/>
          <c:w val="0.98087811679790027"/>
          <c:h val="0.18349882040922774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71509664856491"/>
          <c:y val="0.25745661572672407"/>
          <c:w val="0.68106216590978708"/>
          <c:h val="0.660622621343417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626865026174268E-2"/>
                  <c:y val="-0.115423422003032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
</a:t>
                    </a:r>
                    <a:r>
                      <a:rPr lang="ru-RU" dirty="0" smtClean="0"/>
                      <a:t>8,78%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6377758461086386E-2"/>
                  <c:y val="-9.54274298950433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</a:t>
                    </a:r>
                  </a:p>
                  <a:p>
                    <a:r>
                      <a:rPr lang="ru-RU" dirty="0" smtClean="0"/>
                      <a:t>10,75%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0329329861791577E-4"/>
                  <c:y val="-1.14311489830710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
</a:t>
                    </a:r>
                    <a:r>
                      <a:rPr lang="ru-RU" dirty="0" smtClean="0"/>
                      <a:t>1,16%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0819661235611209E-2"/>
                  <c:y val="9.81101020981020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Охрана </a:t>
                    </a:r>
                    <a:r>
                      <a:rPr lang="ru-RU" dirty="0"/>
                      <a:t>окружающей среды
</a:t>
                    </a:r>
                    <a:r>
                      <a:rPr lang="ru-RU" dirty="0" smtClean="0"/>
                      <a:t>0,13%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dirty="0" smtClean="0"/>
                      <a:t>63,23%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2256424753558546"/>
                  <c:y val="0.120163085841090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
</a:t>
                    </a:r>
                    <a:r>
                      <a:rPr lang="ru-RU" dirty="0" smtClean="0"/>
                      <a:t>6,67%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4522850788573958"/>
                  <c:y val="-6.19086701608019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Социальное </a:t>
                    </a:r>
                    <a:r>
                      <a:rPr lang="ru-RU" dirty="0"/>
                      <a:t>обеспечение
</a:t>
                    </a:r>
                    <a:r>
                      <a:rPr lang="ru-RU" dirty="0" smtClean="0"/>
                      <a:t>0,75%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22509859592842688"/>
                  <c:y val="-0.136538897918106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спорт
</a:t>
                    </a:r>
                    <a:r>
                      <a:rPr lang="ru-RU" dirty="0" smtClean="0"/>
                      <a:t>3,48%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5591959097171525E-2"/>
                  <c:y val="-9.1393015069379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5.4339461337444918E-2"/>
                  <c:y val="-0.1084735236001479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</a:t>
                    </a:r>
                    <a:r>
                      <a:rPr lang="ru-RU" dirty="0" smtClean="0"/>
                      <a:t>4,87%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Социальное обеспечение</c:v>
                </c:pt>
                <c:pt idx="7">
                  <c:v>Физическая культура и спорт</c:v>
                </c:pt>
                <c:pt idx="8">
                  <c:v>Прочие</c:v>
                </c:pt>
                <c:pt idx="9">
                  <c:v>Обслуживание государственного  внутреннего и муниципального долга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88415.09</c:v>
                </c:pt>
                <c:pt idx="1">
                  <c:v>94058.64</c:v>
                </c:pt>
                <c:pt idx="2">
                  <c:v>10225.700000000001</c:v>
                </c:pt>
                <c:pt idx="3">
                  <c:v>1431.89</c:v>
                </c:pt>
                <c:pt idx="4">
                  <c:v>581418.09</c:v>
                </c:pt>
                <c:pt idx="5">
                  <c:v>61683.77</c:v>
                </c:pt>
                <c:pt idx="6">
                  <c:v>12552.13</c:v>
                </c:pt>
                <c:pt idx="7">
                  <c:v>33940.019999999997</c:v>
                </c:pt>
                <c:pt idx="8">
                  <c:v>750</c:v>
                </c:pt>
                <c:pt idx="9">
                  <c:v>10.7</c:v>
                </c:pt>
                <c:pt idx="10">
                  <c:v>32635.87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20202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Социальное обеспечение</c:v>
                </c:pt>
                <c:pt idx="7">
                  <c:v>Физическая культура и спорт</c:v>
                </c:pt>
                <c:pt idx="8">
                  <c:v>Прочие</c:v>
                </c:pt>
                <c:pt idx="9">
                  <c:v>Обслуживание государственного  внутреннего и муниципального долга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9.6</c:v>
                </c:pt>
                <c:pt idx="1">
                  <c:v>10.3</c:v>
                </c:pt>
                <c:pt idx="2">
                  <c:v>1.1000000000000001</c:v>
                </c:pt>
                <c:pt idx="3">
                  <c:v>0.2</c:v>
                </c:pt>
                <c:pt idx="4">
                  <c:v>63.4</c:v>
                </c:pt>
                <c:pt idx="5">
                  <c:v>6.7</c:v>
                </c:pt>
                <c:pt idx="6">
                  <c:v>1.4</c:v>
                </c:pt>
                <c:pt idx="7">
                  <c:v>3.7</c:v>
                </c:pt>
                <c:pt idx="8">
                  <c:v>0.1</c:v>
                </c:pt>
                <c:pt idx="9">
                  <c:v>0</c:v>
                </c:pt>
                <c:pt idx="10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3CAD7-E6BE-4EB0-8028-AFA9472B2C2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98BA-EB58-4D5F-A2A9-6FFDE81D0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8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D98BA-EB58-4D5F-A2A9-6FFDE81D063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D98BA-EB58-4D5F-A2A9-6FFDE81D063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1BC247-E01C-4778-BD23-4B880C639F2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7490A1-8C0E-4383-A887-D9879A976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80729"/>
            <a:ext cx="4857784" cy="4320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553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км²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Население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21300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района входят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городское: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посёлок Усть-Баргузин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9 сельских поселений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Адамовское сельское поселение    —  с.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Адамово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Баргузинское сельское поселение  — с. Баргузин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Баянгольское сельское поселение  — с. Баянгол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Сувинское сельское поселение       — с. Суво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Улюнское сельское поселение        — с. Улюн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Уринское сельское поселение         — с. Уро 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Читканское сельское поселение     — с. Читкан 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Хилганайское сельское поселение — с. Хилгана 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Юбилейное сельское поселение    — с.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Юбилейный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32656"/>
            <a:ext cx="4824536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Баргузинский район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1124744"/>
            <a:ext cx="3354077" cy="429995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778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4" y="181400"/>
            <a:ext cx="541637" cy="80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49222834"/>
              </p:ext>
            </p:extLst>
          </p:nvPr>
        </p:nvGraphicFramePr>
        <p:xfrm>
          <a:off x="785786" y="1285860"/>
          <a:ext cx="328614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73793115"/>
              </p:ext>
            </p:extLst>
          </p:nvPr>
        </p:nvGraphicFramePr>
        <p:xfrm>
          <a:off x="5572132" y="1428736"/>
          <a:ext cx="335758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80086841"/>
              </p:ext>
            </p:extLst>
          </p:nvPr>
        </p:nvGraphicFramePr>
        <p:xfrm>
          <a:off x="3214678" y="3643314"/>
          <a:ext cx="3286148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Горизонтальный свиток 17"/>
          <p:cNvSpPr/>
          <p:nvPr/>
        </p:nvSpPr>
        <p:spPr>
          <a:xfrm>
            <a:off x="1142976" y="142852"/>
            <a:ext cx="7000924" cy="1143008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ts val="3650"/>
              </a:lnSpc>
              <a:tabLst>
                <a:tab pos="2319655" algn="l"/>
                <a:tab pos="569722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бюджета(млн.руб.)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49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00337"/>
            <a:ext cx="1368152" cy="165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Налоговые и неналоговые доходы бюджета </a:t>
            </a:r>
            <a:br>
              <a:rPr lang="ru-RU" sz="2800" b="1" i="1" dirty="0" smtClean="0"/>
            </a:br>
            <a:r>
              <a:rPr lang="ru-RU" sz="2800" b="1" i="1" dirty="0" smtClean="0"/>
              <a:t>на 2022 год и плановый период </a:t>
            </a:r>
            <a:br>
              <a:rPr lang="ru-RU" sz="2800" b="1" i="1" dirty="0" smtClean="0"/>
            </a:br>
            <a:r>
              <a:rPr lang="ru-RU" sz="2800" b="1" i="1" dirty="0" smtClean="0"/>
              <a:t>2023-20</a:t>
            </a:r>
            <a:r>
              <a:rPr lang="en-US" sz="2800" b="1" i="1" dirty="0" smtClean="0"/>
              <a:t>2</a:t>
            </a:r>
            <a:r>
              <a:rPr lang="ru-RU" sz="2800" b="1" i="1" dirty="0"/>
              <a:t>4</a:t>
            </a:r>
            <a:r>
              <a:rPr lang="ru-RU" sz="2800" b="1" i="1" dirty="0" smtClean="0"/>
              <a:t> годов</a:t>
            </a:r>
            <a:r>
              <a:rPr lang="ru-RU" sz="2800" b="1" dirty="0" smtClean="0"/>
              <a:t>(тыс.руб.)</a:t>
            </a:r>
            <a:endParaRPr lang="ru-RU" sz="2800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3741846"/>
              </p:ext>
            </p:extLst>
          </p:nvPr>
        </p:nvGraphicFramePr>
        <p:xfrm>
          <a:off x="642910" y="1397000"/>
          <a:ext cx="8072494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7" y="332656"/>
            <a:ext cx="549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Безвозмездные поступления от других бюджетов бюджетной системы Российской Федерации(тыс.руб.)</a:t>
            </a:r>
            <a:endParaRPr lang="ru-RU" sz="2800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47759395"/>
              </p:ext>
            </p:extLst>
          </p:nvPr>
        </p:nvGraphicFramePr>
        <p:xfrm>
          <a:off x="642910" y="1397000"/>
          <a:ext cx="8072494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49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4852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472" y="343198"/>
            <a:ext cx="835824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Динамика доходов бюджета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Муниципального образования «Баргузинский район»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на 2021 г и плановый  период 2022-2023 годов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57158" y="1714488"/>
            <a:ext cx="1264573" cy="3170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prstClr val="black"/>
                </a:solidFill>
              </a:rPr>
              <a:t>Тыс. рублей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786710" y="5429264"/>
            <a:ext cx="818295" cy="2377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prstClr val="black"/>
                </a:solidFill>
              </a:rPr>
              <a:t>годы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1090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308E1F5-8ABB-4409-9646-92EDA7176A19}" type="slidenum">
              <a:rPr lang="ru-RU" smtClean="0">
                <a:solidFill>
                  <a:prstClr val="black"/>
                </a:solidFill>
              </a:rPr>
              <a:pPr algn="ctr"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92699210"/>
              </p:ext>
            </p:extLst>
          </p:nvPr>
        </p:nvGraphicFramePr>
        <p:xfrm>
          <a:off x="357158" y="1556792"/>
          <a:ext cx="8358246" cy="501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4" y="0"/>
            <a:ext cx="549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6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5286380" y="2214554"/>
            <a:ext cx="3000396" cy="7143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1905" algn="ctr">
              <a:lnSpc>
                <a:spcPts val="1920"/>
              </a:lnSpc>
              <a:spcBef>
                <a:spcPts val="45"/>
              </a:spcBef>
            </a:pPr>
            <a:r>
              <a:rPr lang="ru-RU" spc="-20" dirty="0" smtClean="0">
                <a:solidFill>
                  <a:srgbClr val="FFFFFF"/>
                </a:solidFill>
                <a:latin typeface="Arial"/>
                <a:cs typeface="Arial"/>
              </a:rPr>
              <a:t>разделам  </a:t>
            </a:r>
            <a:r>
              <a:rPr lang="ru-RU" spc="-15" dirty="0" smtClean="0">
                <a:solidFill>
                  <a:srgbClr val="FFFFFF"/>
                </a:solidFill>
                <a:latin typeface="Arial"/>
                <a:cs typeface="Arial"/>
              </a:rPr>
              <a:t>бюджетной  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ласси</a:t>
            </a:r>
            <a:r>
              <a:rPr lang="ru-RU" spc="-15" dirty="0" smtClean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lang="ru-RU" spc="20" dirty="0" smtClean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ац</a:t>
            </a:r>
            <a:r>
              <a:rPr lang="ru-RU" spc="-15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286380" y="3286124"/>
            <a:ext cx="3000396" cy="71438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-1270" algn="ctr">
              <a:lnSpc>
                <a:spcPts val="1920"/>
              </a:lnSpc>
              <a:spcBef>
                <a:spcPts val="45"/>
              </a:spcBef>
            </a:pPr>
            <a:r>
              <a:rPr lang="ru-RU" spc="-10" dirty="0" smtClean="0">
                <a:solidFill>
                  <a:srgbClr val="FFFFFF"/>
                </a:solidFill>
                <a:latin typeface="Arial"/>
                <a:cs typeface="Arial"/>
              </a:rPr>
              <a:t>главным  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lang="ru-RU" spc="-2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яди</a:t>
            </a:r>
            <a:r>
              <a:rPr lang="ru-RU" spc="-20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lang="ru-RU" spc="-55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лям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286380" y="4429132"/>
            <a:ext cx="3000396" cy="71438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2065" marR="5080" algn="ctr">
              <a:lnSpc>
                <a:spcPts val="1920"/>
              </a:lnSpc>
              <a:spcBef>
                <a:spcPts val="45"/>
              </a:spcBef>
            </a:pP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lang="ru-RU" spc="-25" dirty="0" smtClean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lang="ru-RU" spc="-10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ици</a:t>
            </a:r>
            <a:r>
              <a:rPr lang="ru-RU" spc="-10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pc="5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lang="ru-RU" spc="-10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pc="-5" dirty="0" smtClean="0">
                <a:solidFill>
                  <a:srgbClr val="FFFFFF"/>
                </a:solidFill>
                <a:latin typeface="Arial"/>
                <a:cs typeface="Arial"/>
              </a:rPr>
              <a:t>ым  программам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357166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Расходы бюджета</a:t>
            </a:r>
            <a:endParaRPr lang="ru-RU" sz="5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2675829"/>
            <a:ext cx="2808312" cy="1804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Расходы бюджета распределены по: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5633"/>
            <a:ext cx="549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00" y="4972057"/>
            <a:ext cx="2614871" cy="16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225638" y="24335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5" y="3286124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71" y="4429132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488300565"/>
              </p:ext>
            </p:extLst>
          </p:nvPr>
        </p:nvGraphicFramePr>
        <p:xfrm>
          <a:off x="151470" y="1307580"/>
          <a:ext cx="878687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0" y="212702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660" y="415202"/>
            <a:ext cx="8429684" cy="92333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Структура расходов бюджета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«Баргузинский район»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на 2022 год (тыс. рублей/%)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01090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C1D75A6-82DD-445E-A8D1-58EA56D01ADC}" type="slidenum">
              <a:rPr lang="ru-RU" smtClean="0">
                <a:solidFill>
                  <a:prstClr val="black"/>
                </a:solidFill>
              </a:rPr>
              <a:pPr algn="ctr"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4744" y="3857628"/>
            <a:ext cx="1865368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cs typeface="Times New Roman" pitchFamily="18" charset="0"/>
              </a:rPr>
              <a:t>1 066 728,08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Тыс. рублей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9" y="474435"/>
            <a:ext cx="549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3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Распределение бюджетных ассигнований по разделам</a:t>
            </a:r>
            <a:br>
              <a:rPr lang="ru-RU" sz="1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классификации расходов на 2022 год и плановый период 2023-2024г.г., тыс. руб.</a:t>
            </a: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9576"/>
              </p:ext>
            </p:extLst>
          </p:nvPr>
        </p:nvGraphicFramePr>
        <p:xfrm>
          <a:off x="179515" y="887417"/>
          <a:ext cx="8784974" cy="57962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78530"/>
                <a:gridCol w="617698"/>
                <a:gridCol w="883477"/>
                <a:gridCol w="675623"/>
                <a:gridCol w="853181"/>
                <a:gridCol w="723276"/>
                <a:gridCol w="900831"/>
                <a:gridCol w="750694"/>
                <a:gridCol w="1050970"/>
                <a:gridCol w="750694"/>
              </a:tblGrid>
              <a:tr h="5409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2021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Уд.вес.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Уд.вес.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Уд.вес.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Уд.вес.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82792,78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8,36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93690,48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8,78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76898,29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76559,89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8,34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Нац.безопасность и правоохранительная 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6525,84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1908,80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3182,0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823,0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0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Национальная экономика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41492,99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114678,03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10,75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53287,68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3,88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53536,89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5,83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Жилищно-коммунальное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12210,69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12376,82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461609,30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33,65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2910,0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10363,49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1450,36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0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676097,56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68,31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674451,78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63,23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623208,74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45,43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622416,86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67,82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Культура, кинематография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65631,35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71103,70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53705,46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3,92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53605,46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5,84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0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Социальная политика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8691,35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7974,20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7706,80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7835,30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36917,56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3,73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37145,75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34904,48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2,54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34904,48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3,80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Обслуживание государственного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5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Межбюджетные трансферты общего характера бюджетам субъектов РФ и муниципальных образований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49038,76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4,95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51948,16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4,87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46187,57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3,37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46465,50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5,06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Условно утверждаемые 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7417,11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14961,51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04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итого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989773,39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1066728,08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1371776,72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917688,19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8" y="188640"/>
            <a:ext cx="44227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МО «Баргузинский район» по ГРБС (тыс.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72956"/>
              </p:ext>
            </p:extLst>
          </p:nvPr>
        </p:nvGraphicFramePr>
        <p:xfrm>
          <a:off x="107504" y="1052736"/>
          <a:ext cx="8928993" cy="52939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13683"/>
                <a:gridCol w="922621"/>
                <a:gridCol w="693956"/>
                <a:gridCol w="820707"/>
                <a:gridCol w="902777"/>
                <a:gridCol w="984846"/>
                <a:gridCol w="820707"/>
                <a:gridCol w="1148988"/>
                <a:gridCol w="820708"/>
              </a:tblGrid>
              <a:tr h="5486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ГРБС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Уд.вес.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Уд.вес.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Уд.вес.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Уд.вес.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Совет депутатов МО "Баргузинский район"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345,61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7095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6875,44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6875,44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МКУ "Управление финансов администрации МО "Баргузинский район"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58888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66373,88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6,22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59590,53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4,34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59593,23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6,49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МКУ Баргузинский районный комитет имущественных отношений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76650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7,74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140839,26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526345,05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38,37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68412,90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7,45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0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МКУК "Районное культурно-досуговое объединение"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89011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8,99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115229,61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10,80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78040,44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77940,44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8,49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МКУ "Управление образования администрации МО "Баргузинский район""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650574,15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626125,24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58,70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598803,75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43,65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598011,87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65,17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МКУ « Отдел физической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культуры, спорту и молодежной политике» Администрации МО «Баргузинский район»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40680,44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40082,19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3,76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37741,48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37869,98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0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МКУ "Администрация МО "Баргузинский район""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7622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70981,98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56962,93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54022,82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5,87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0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7417,11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,54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14961,51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97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85359"/>
              </p:ext>
            </p:extLst>
          </p:nvPr>
        </p:nvGraphicFramePr>
        <p:xfrm>
          <a:off x="214282" y="714356"/>
          <a:ext cx="8715437" cy="67279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8338"/>
                <a:gridCol w="2592015"/>
                <a:gridCol w="835012"/>
                <a:gridCol w="835012"/>
                <a:gridCol w="835012"/>
                <a:gridCol w="835012"/>
                <a:gridCol w="835012"/>
                <a:gridCol w="835012"/>
                <a:gridCol w="835012"/>
              </a:tblGrid>
              <a:tr h="5449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26" marR="9126" marT="91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изм. к 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., %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изм. к 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., %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изм. к 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., %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/>
                </a:tc>
              </a:tr>
              <a:tr h="312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"Развитие агропромышленного комплекса и сельских территорий в Баргузинском районе на 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2022-2024год</a:t>
                      </a:r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59,79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250,88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</a:tr>
              <a:tr h="355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МП "Развитие системы образования Баргузинского района на 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2021гг</a:t>
                      </a:r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и на период до 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."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655117,91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623170,24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595546,63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595312,15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МП "Сохранение и развитие культуры  и искусства Баргузинского района на 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-202</a:t>
                      </a:r>
                      <a:r>
                        <a:rPr lang="en-US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гг."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89630,08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115229,61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78040,44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67,73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77940,44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</a:tr>
              <a:tr h="3164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МП "Регулирование численности волков по Баргузинскому району на 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71,43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МП "Развитие физической 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культуры,</a:t>
                      </a:r>
                      <a:r>
                        <a:rPr lang="ru-RU" sz="9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спорта  и молодежной политики в 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муниципальном образовании "Баргузинский район"  на 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2022-2024 </a:t>
                      </a:r>
                      <a:r>
                        <a:rPr lang="ru-RU" sz="9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39908,16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39847,19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37606,48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37734,98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МП «Организация общественных работ в муниципальном образовании «Баргузинский район» на 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2020-2022</a:t>
                      </a:r>
                      <a:r>
                        <a:rPr lang="ru-RU" sz="9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162,38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МП «Профилактика преступлений и иных правонарушений в Баргузинском районе» на 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2022-2024 </a:t>
                      </a:r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гг.."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513,20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125,68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/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МО «Баргузинский район» на 2020-2022 годы и на период до 2024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9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/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 городской среды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2018-2024г.г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в  МО «Баргузинский район» Республики  Бурятия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2570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2559,06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2568,08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2843,30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rgbClr val="00B0F0"/>
                    </a:solidFill>
                  </a:tcPr>
                </a:tc>
              </a:tr>
              <a:tr h="2994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«Охрана окружающей среды на территории Баргузинского района» на 2020-2022 годы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8779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1450,36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"Профилактика терроризма и экстремизма на территории МО "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Баргузинский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район" на 2022-2024 годы"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</a:tr>
              <a:tr h="36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"Социально-экономическое развитие коренных малочисленных народов Севера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Баргузинского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на 2021-2023 годы"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140,94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128,04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95,29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"Управление имуществами земельными ресурсами на 2021-2025 годы"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16848,72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12749,61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75,67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81,82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</a:tr>
              <a:tr h="3619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"Развитие муниципальной службы в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Баргузинском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на 2022-2025 годы"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9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"Безопасность жизнедеятельности в муниципальном образовании "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Баргузинский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район" на 2022-2024 годы"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458,80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2372,00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6" marR="9126" marT="9126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142853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Муниципальные программы, предусмотренные в бюджете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97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214290"/>
            <a:ext cx="6589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Баргузинский район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158" y="857232"/>
            <a:ext cx="850112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472" y="1353909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Подготовлено Управлением  финансов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 МО «Баргузинский район»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2000240"/>
            <a:ext cx="750099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671610, Республика Бурятия,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Баргузин, ул. Ленина, 19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Электронная почта :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finotdel01@mail.ru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приемной: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8(30131) 41141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8(30131) 41141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Понедельник - пятница с 8:00 до 16:30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(понедельник с 8:00 до 17:30)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Перерыв с 12:00 до 13:30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090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EBBDCDD-2EFD-4F45-BEDA-061E73E3340B}" type="slidenum">
              <a:rPr lang="ru-RU" smtClean="0">
                <a:solidFill>
                  <a:prstClr val="black"/>
                </a:solidFill>
              </a:rPr>
              <a:pPr algn="ctr"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5507196"/>
            <a:ext cx="7929618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6" y="260565"/>
            <a:ext cx="4397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29290"/>
            <a:ext cx="2621484" cy="174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5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dministrac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428596" y="0"/>
            <a:ext cx="8358246" cy="2780928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Aharoni" panose="02010803020104030203" pitchFamily="2" charset="-79"/>
              </a:rPr>
              <a:t>Бюджет для граждан</a:t>
            </a: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Aharoni" panose="02010803020104030203" pitchFamily="2" charset="-79"/>
              </a:rPr>
              <a:t>Подготовлен на основании решения Совета депутатов МО «Баргузинский район» от </a:t>
            </a:r>
            <a:r>
              <a:rPr lang="en-US" dirty="0" smtClean="0">
                <a:latin typeface="Times New Roman" pitchFamily="18" charset="0"/>
                <a:cs typeface="Aharoni" panose="02010803020104030203" pitchFamily="2" charset="-79"/>
              </a:rPr>
              <a:t>21</a:t>
            </a:r>
            <a:r>
              <a:rPr lang="ru-RU" dirty="0" smtClean="0">
                <a:latin typeface="Times New Roman" pitchFamily="18" charset="0"/>
                <a:cs typeface="Aharoni" panose="02010803020104030203" pitchFamily="2" charset="-79"/>
              </a:rPr>
              <a:t>.12.202</a:t>
            </a:r>
            <a:r>
              <a:rPr lang="en-US" dirty="0" smtClean="0">
                <a:latin typeface="Times New Roman" pitchFamily="18" charset="0"/>
                <a:cs typeface="Aharoni" panose="02010803020104030203" pitchFamily="2" charset="-79"/>
              </a:rPr>
              <a:t>1</a:t>
            </a:r>
            <a:r>
              <a:rPr lang="ru-RU" dirty="0" smtClean="0">
                <a:latin typeface="Times New Roman" pitchFamily="18" charset="0"/>
                <a:cs typeface="Aharoni" panose="02010803020104030203" pitchFamily="2" charset="-79"/>
              </a:rPr>
              <a:t> года № </a:t>
            </a:r>
            <a:r>
              <a:rPr lang="en-US" dirty="0" smtClean="0">
                <a:latin typeface="Times New Roman" pitchFamily="18" charset="0"/>
                <a:cs typeface="Aharoni" panose="02010803020104030203" pitchFamily="2" charset="-79"/>
              </a:rPr>
              <a:t>160</a:t>
            </a:r>
            <a:r>
              <a:rPr lang="ru-RU" dirty="0" smtClean="0">
                <a:latin typeface="Times New Roman" pitchFamily="18" charset="0"/>
                <a:cs typeface="Aharoni" panose="02010803020104030203" pitchFamily="2" charset="-79"/>
              </a:rPr>
              <a:t> </a:t>
            </a:r>
            <a:r>
              <a:rPr lang="ru-RU" dirty="0" smtClean="0">
                <a:latin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</a:rPr>
              <a:t>О бюджете муниципального образования «Баргузинский район» на </a:t>
            </a:r>
            <a:r>
              <a:rPr lang="ru-RU" dirty="0" smtClean="0">
                <a:latin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годов»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1" y="404664"/>
            <a:ext cx="528615" cy="78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4357694"/>
            <a:ext cx="8329642" cy="1768469"/>
          </a:xfrm>
        </p:spPr>
        <p:txBody>
          <a:bodyPr/>
          <a:lstStyle/>
          <a:p>
            <a:pPr>
              <a:buNone/>
            </a:pPr>
            <a:r>
              <a:rPr lang="ru-RU" spc="5" dirty="0" smtClean="0"/>
              <a:t>                </a:t>
            </a:r>
          </a:p>
          <a:p>
            <a:pPr>
              <a:buNone/>
            </a:pPr>
            <a:r>
              <a:rPr lang="ru-RU" spc="5" dirty="0" smtClean="0"/>
              <a:t> </a:t>
            </a:r>
            <a:r>
              <a:rPr lang="ru-RU" sz="4800" b="1" spc="5" dirty="0" smtClean="0">
                <a:latin typeface="Segoe Print" pitchFamily="2" charset="0"/>
                <a:ea typeface="Arial Unicode MS" pitchFamily="34" charset="-128"/>
                <a:cs typeface="EucrosiaUPC" pitchFamily="18" charset="-34"/>
              </a:rPr>
              <a:t>Б</a:t>
            </a:r>
            <a:r>
              <a:rPr lang="ru-RU" sz="4800" b="1" spc="-70" dirty="0" smtClean="0">
                <a:latin typeface="Segoe Print" pitchFamily="2" charset="0"/>
                <a:ea typeface="Arial Unicode MS" pitchFamily="34" charset="-128"/>
                <a:cs typeface="EucrosiaUPC" pitchFamily="18" charset="-34"/>
              </a:rPr>
              <a:t>ю</a:t>
            </a:r>
            <a:r>
              <a:rPr lang="ru-RU" sz="4800" b="1" dirty="0" smtClean="0">
                <a:latin typeface="Segoe Print" pitchFamily="2" charset="0"/>
                <a:ea typeface="Arial Unicode MS" pitchFamily="34" charset="-128"/>
                <a:cs typeface="EucrosiaUPC" pitchFamily="18" charset="-34"/>
              </a:rPr>
              <a:t>д</a:t>
            </a:r>
            <a:r>
              <a:rPr lang="ru-RU" sz="4800" b="1" spc="-70" dirty="0" smtClean="0">
                <a:latin typeface="Segoe Print" pitchFamily="2" charset="0"/>
                <a:ea typeface="Arial Unicode MS" pitchFamily="34" charset="-128"/>
                <a:cs typeface="EucrosiaUPC" pitchFamily="18" charset="-34"/>
              </a:rPr>
              <a:t>ж</a:t>
            </a:r>
            <a:r>
              <a:rPr lang="ru-RU" sz="4800" b="1" spc="-65" dirty="0" smtClean="0">
                <a:latin typeface="Segoe Print" pitchFamily="2" charset="0"/>
                <a:ea typeface="Arial Unicode MS" pitchFamily="34" charset="-128"/>
                <a:cs typeface="EucrosiaUPC" pitchFamily="18" charset="-34"/>
              </a:rPr>
              <a:t>е</a:t>
            </a:r>
            <a:r>
              <a:rPr lang="ru-RU" sz="4800" b="1" dirty="0" smtClean="0">
                <a:latin typeface="Segoe Print" pitchFamily="2" charset="0"/>
                <a:ea typeface="Arial Unicode MS" pitchFamily="34" charset="-128"/>
                <a:cs typeface="EucrosiaUPC" pitchFamily="18" charset="-34"/>
              </a:rPr>
              <a:t>т	для	граждан</a:t>
            </a:r>
            <a:endParaRPr lang="ru-RU" sz="4800" b="1" dirty="0">
              <a:latin typeface="Segoe Print" pitchFamily="2" charset="0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907704" y="285728"/>
            <a:ext cx="7093452" cy="4079376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algn="just">
              <a:lnSpc>
                <a:spcPct val="100000"/>
              </a:lnSpc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«Бюджет для граждан» – информационный сборник, который познакомит население района с основными положениями главного финансового документа Баргузинского района – районного бюджета, а именно проекта бюджета МО «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Баргузинского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района» на 2022 год и на плановый период 2023-2024 гг. В сборнике в доступной форме представлено описание доходов, расходов бюджета и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жилищно-коммунального хозяйства и других сферах.</a:t>
            </a:r>
          </a:p>
          <a:p>
            <a:pPr marL="180000" marR="39370" indent="-1905" algn="just">
              <a:lnSpc>
                <a:spcPct val="100000"/>
              </a:lnSpc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«Бюджет для граждан» нацелен на широкий круг пользователей – всех граждан    района, интересы которых в той или </a:t>
            </a:r>
            <a:r>
              <a:rPr lang="ru-RU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иной мере затронуты районным бюджетом.</a:t>
            </a: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13314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3" y="404664"/>
            <a:ext cx="682877" cy="101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egoe Script" pitchFamily="34" charset="0"/>
              </a:rPr>
              <a:t/>
            </a:r>
            <a:br>
              <a:rPr lang="ru-RU" sz="3600" dirty="0" smtClean="0">
                <a:latin typeface="Segoe Script" pitchFamily="34" charset="0"/>
              </a:rPr>
            </a:br>
            <a:endParaRPr lang="ru-RU" sz="3600" dirty="0"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928802"/>
            <a:ext cx="3714776" cy="1714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Проект районного бюджета основывается на:</a:t>
            </a:r>
            <a:endParaRPr lang="ru-RU" sz="3200" dirty="0"/>
          </a:p>
        </p:txBody>
      </p:sp>
      <p:sp>
        <p:nvSpPr>
          <p:cNvPr id="14" name="Овал 13"/>
          <p:cNvSpPr/>
          <p:nvPr/>
        </p:nvSpPr>
        <p:spPr>
          <a:xfrm>
            <a:off x="5572132" y="357166"/>
            <a:ext cx="2928958" cy="928694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Бюджетном послании Президента Российской Федерации</a:t>
            </a: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5643570" y="1643050"/>
            <a:ext cx="3000396" cy="928694"/>
          </a:xfrm>
          <a:prstGeom prst="ellips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Прогнозе социально-экономического развития Баргузинском районе</a:t>
            </a:r>
          </a:p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643570" y="2786058"/>
            <a:ext cx="3000396" cy="928694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Основных направлениях бюджетной политики в Баргузинском районе</a:t>
            </a: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786446" y="3929066"/>
            <a:ext cx="3000396" cy="928694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Муниципальных программах в Баргузинском районе</a:t>
            </a:r>
          </a:p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20127067">
            <a:off x="4321703" y="1304922"/>
            <a:ext cx="857256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500562" y="2000240"/>
            <a:ext cx="857256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00562" y="3143248"/>
            <a:ext cx="857256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420531">
            <a:off x="4393326" y="3800401"/>
            <a:ext cx="857256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740"/>
            <a:ext cx="2273913" cy="19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187"/>
            <a:ext cx="756368" cy="11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214290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Баргузинский район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71604" y="1142984"/>
            <a:ext cx="564360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 формирования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1785926"/>
            <a:ext cx="8429684" cy="83099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400050" algn="just"/>
            <a:r>
              <a:rPr lang="ru-RU" sz="1600" u="sng" dirty="0" smtClean="0"/>
              <a:t>Бюджетный процесс </a:t>
            </a:r>
            <a:r>
              <a:rPr lang="ru-RU" sz="1600" dirty="0" smtClean="0"/>
              <a:t>- это регламентированная законом деятельность 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14876" y="3929066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муниципального образования составляется и утверждается сроком на три года - очередной финансовый и два последующих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2786058"/>
            <a:ext cx="8358246" cy="369332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400050" algn="ctr"/>
            <a:r>
              <a:rPr lang="ru-RU" b="1" dirty="0" smtClean="0"/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500166" y="3357562"/>
            <a:ext cx="2071702" cy="85725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составление проекта бюджета</a:t>
            </a:r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500166" y="4286256"/>
            <a:ext cx="2071702" cy="85725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500166" y="5214950"/>
            <a:ext cx="2071702" cy="85725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исполнение бюджета</a:t>
            </a:r>
          </a:p>
        </p:txBody>
      </p:sp>
      <p:grpSp>
        <p:nvGrpSpPr>
          <p:cNvPr id="19" name="Группа 18"/>
          <p:cNvGrpSpPr/>
          <p:nvPr/>
        </p:nvGrpSpPr>
        <p:grpSpPr>
          <a:xfrm rot="16200000">
            <a:off x="-250065" y="4464851"/>
            <a:ext cx="2714644" cy="500066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1604" y="2071678"/>
              <a:ext cx="5643602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464447" y="2178835"/>
              <a:ext cx="214314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37009" y="2178041"/>
              <a:ext cx="214314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501090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78EEC4A-B5FC-41CE-8E41-ECA81FA54A36}" type="slidenum">
              <a:rPr lang="ru-RU" smtClean="0"/>
              <a:pPr algn="ctr"/>
              <a:t>5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9865"/>
            <a:ext cx="642540" cy="95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3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Уровни бюджета РФ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1714488"/>
            <a:ext cx="7000924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lvl="0" algn="ctr"/>
            <a:r>
              <a:rPr lang="ru-RU" dirty="0"/>
              <a:t>Федеральный бюджет</a:t>
            </a:r>
          </a:p>
          <a:p>
            <a:pPr lvl="0" algn="ctr"/>
            <a:r>
              <a:rPr lang="ru-RU" dirty="0"/>
              <a:t>и </a:t>
            </a:r>
            <a:r>
              <a:rPr lang="ru-RU" dirty="0" smtClean="0"/>
              <a:t>бюджеты </a:t>
            </a:r>
            <a:r>
              <a:rPr lang="ru-RU" dirty="0"/>
              <a:t>государственных внебюджетных фондов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3071810"/>
            <a:ext cx="7000924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Бюджеты </a:t>
            </a:r>
            <a:r>
              <a:rPr lang="ru-RU" dirty="0"/>
              <a:t>субъектов РФ </a:t>
            </a:r>
            <a:endParaRPr lang="ru-RU" dirty="0" smtClean="0"/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И бюджеты </a:t>
            </a:r>
            <a:r>
              <a:rPr lang="ru-RU" dirty="0"/>
              <a:t>территориальных государственных внебюджетных фондов</a:t>
            </a:r>
          </a:p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4286256"/>
            <a:ext cx="7000924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Бюджеты муниципальных районов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5852" y="5429264"/>
            <a:ext cx="7000924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Бюджеты городских и сельских поселений</a:t>
            </a:r>
          </a:p>
          <a:p>
            <a:pPr algn="ctr"/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428596" y="2000240"/>
            <a:ext cx="714380" cy="500066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428596" y="3286124"/>
            <a:ext cx="714380" cy="500066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428596" y="4429132"/>
            <a:ext cx="714380" cy="500066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357158" y="5572140"/>
            <a:ext cx="714380" cy="500066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IV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572000" y="2786058"/>
            <a:ext cx="357190" cy="21431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72000" y="4000504"/>
            <a:ext cx="357190" cy="21431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72000" y="5143512"/>
            <a:ext cx="357190" cy="21431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5" y="428613"/>
            <a:ext cx="613734" cy="91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785786" y="2143116"/>
            <a:ext cx="3214710" cy="1928826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</a:rPr>
              <a:t>Консолидированный бюджет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</a:rPr>
              <a:t> Баргузинского района</a:t>
            </a:r>
          </a:p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6" cy="128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12017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сохраненные данные 2"/>
          <p:cNvSpPr/>
          <p:nvPr/>
        </p:nvSpPr>
        <p:spPr>
          <a:xfrm>
            <a:off x="5076056" y="904025"/>
            <a:ext cx="3600400" cy="940799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Бюджет муниципального образования «Баргузинский район»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600400" cy="83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93" y="3573016"/>
            <a:ext cx="3449563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2348880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  городского поселения: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ГП «п.Усть – Баргузин»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717032"/>
            <a:ext cx="23042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Бюджеты сельских поселений: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СП «Адамовское»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СП «Баргузинское»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СП «Баянгольское»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СП «Сувинское»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СП «Улюнское»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СП «Уринское»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СП «Читканское»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СП  «Хилганайское»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СП «Юбилейное»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абличка 6"/>
          <p:cNvSpPr/>
          <p:nvPr/>
        </p:nvSpPr>
        <p:spPr>
          <a:xfrm>
            <a:off x="1331640" y="764704"/>
            <a:ext cx="2448272" cy="1777400"/>
          </a:xfrm>
          <a:prstGeom prst="plaqu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Бюджет 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38241" y="1435576"/>
            <a:ext cx="3214710" cy="14173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ДОХОДЫ БЮДЖЕТА – это поступающие в бюджет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3345" y="3109893"/>
            <a:ext cx="3214710" cy="14313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РАСХОДЫ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БЮДЖЕТА -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это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2852936"/>
            <a:ext cx="4070826" cy="18722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kumimoji="0" lang="ru-RU" altLang="ru-RU" sz="11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ru-RU" altLang="ru-RU" sz="1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Дефицит бюджета </a:t>
            </a:r>
            <a:r>
              <a:rPr kumimoji="0" lang="ru-RU" altLang="ru-RU" sz="11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превышение расходов бюджета над  доходами. При дефицитном бюджете растет долг и (или) снижаются остатки.                                                  </a:t>
            </a:r>
          </a:p>
          <a:p>
            <a:pPr>
              <a:spcBef>
                <a:spcPct val="0"/>
              </a:spcBef>
            </a:pPr>
            <a:r>
              <a:rPr kumimoji="0" lang="ru-RU" altLang="ru-RU" sz="11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Профицит</a:t>
            </a:r>
            <a:r>
              <a:rPr kumimoji="0" lang="ru-RU" altLang="ru-RU" sz="1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бюджета </a:t>
            </a:r>
            <a:r>
              <a:rPr kumimoji="0" lang="ru-RU" altLang="ru-RU" sz="11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превышение доходов бюджета над расходами. При </a:t>
            </a:r>
            <a:r>
              <a:rPr kumimoji="0" lang="ru-RU" altLang="ru-RU" sz="11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профицитном</a:t>
            </a:r>
            <a:r>
              <a:rPr kumimoji="0" lang="ru-RU" altLang="ru-RU" sz="11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бюджете снижается долг  и (или) растут остатки.</a:t>
            </a:r>
          </a:p>
          <a:p>
            <a:pPr>
              <a:spcBef>
                <a:spcPct val="0"/>
              </a:spcBef>
            </a:pPr>
            <a:r>
              <a:rPr kumimoji="0" lang="ru-RU" altLang="ru-RU" sz="1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Сбалансированность бюджета по доходам и расходам </a:t>
            </a:r>
            <a:r>
              <a:rPr kumimoji="0" lang="ru-RU" altLang="ru-RU" sz="11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основополагающее требование, предъявляемое к органам, составляющим и утверждающим бюджет</a:t>
            </a:r>
            <a:r>
              <a:rPr kumimoji="0" lang="ru-RU" altLang="ru-RU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8640"/>
            <a:ext cx="541294" cy="8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725144"/>
            <a:ext cx="464202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30963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214290"/>
            <a:ext cx="7237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Баргузинский район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2876" y="214290"/>
            <a:ext cx="90011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90239" y="788320"/>
            <a:ext cx="5572164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Доходы бюджета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rot="11973797" flipH="1" flipV="1">
            <a:off x="3564901" y="1400187"/>
            <a:ext cx="78119" cy="889273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rot="9132045" flipV="1">
            <a:off x="5949186" y="1392721"/>
            <a:ext cx="119937" cy="832199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285720" y="2348880"/>
            <a:ext cx="4286280" cy="648072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Собственные средства -</a:t>
            </a:r>
            <a:r>
              <a:rPr lang="ru-RU" sz="1400" dirty="0" smtClean="0">
                <a:solidFill>
                  <a:prstClr val="white"/>
                </a:solidFill>
              </a:rPr>
              <a:t> это средства,  не имеющие определенной цели расходования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5143504" y="2348880"/>
            <a:ext cx="3857652" cy="648072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Целевые средства - </a:t>
            </a:r>
            <a:r>
              <a:rPr lang="ru-RU" sz="1400" dirty="0" smtClean="0">
                <a:solidFill>
                  <a:prstClr val="white"/>
                </a:solidFill>
              </a:rPr>
              <a:t>это средства, которые должны быть израсходованы строго по целевому назначению</a:t>
            </a:r>
            <a:endParaRPr lang="ru-RU" sz="1400" b="1" dirty="0">
              <a:solidFill>
                <a:prstClr val="white"/>
              </a:solidFill>
            </a:endParaRPr>
          </a:p>
        </p:txBody>
      </p:sp>
      <p:grpSp>
        <p:nvGrpSpPr>
          <p:cNvPr id="60" name="Группа 39"/>
          <p:cNvGrpSpPr>
            <a:grpSpLocks/>
          </p:cNvGrpSpPr>
          <p:nvPr/>
        </p:nvGrpSpPr>
        <p:grpSpPr bwMode="auto">
          <a:xfrm>
            <a:off x="357158" y="3140968"/>
            <a:ext cx="3857652" cy="801927"/>
            <a:chOff x="1140594" y="3214686"/>
            <a:chExt cx="2431274" cy="114380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232106" y="4054294"/>
            <a:ext cx="1214446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Налоговые доходы</a:t>
            </a:r>
          </a:p>
          <a:p>
            <a:pPr algn="ctr"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84130" y="4054294"/>
            <a:ext cx="142876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Неналоговые доходы</a:t>
            </a:r>
          </a:p>
          <a:p>
            <a:pPr algn="ctr">
              <a:defRPr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43240" y="4054294"/>
            <a:ext cx="150019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- дотации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на выравнивание  бюджетной  обеспеченности;</a:t>
            </a:r>
          </a:p>
          <a:p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-  дотации на поддержку мер по обеспечению сбалансирован-</a:t>
            </a:r>
            <a:r>
              <a:rPr lang="ru-RU" sz="1400" dirty="0" err="1" smtClean="0">
                <a:solidFill>
                  <a:prstClr val="black"/>
                </a:solidFill>
                <a:cs typeface="Times New Roman" pitchFamily="18" charset="0"/>
              </a:rPr>
              <a:t>ности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 бюджетов</a:t>
            </a:r>
            <a:endParaRPr lang="ru-RU" sz="16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69" name="Группа 39"/>
          <p:cNvGrpSpPr>
            <a:grpSpLocks/>
          </p:cNvGrpSpPr>
          <p:nvPr/>
        </p:nvGrpSpPr>
        <p:grpSpPr bwMode="auto">
          <a:xfrm>
            <a:off x="5357818" y="3140969"/>
            <a:ext cx="3286148" cy="801926"/>
            <a:chOff x="1140594" y="3214686"/>
            <a:chExt cx="2431274" cy="114380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6208558" y="4054294"/>
            <a:ext cx="12858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Субвенции </a:t>
            </a:r>
          </a:p>
          <a:p>
            <a:pPr algn="ctr">
              <a:defRPr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57752" y="4054294"/>
            <a:ext cx="12144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Субсидии</a:t>
            </a:r>
          </a:p>
          <a:p>
            <a:pPr algn="ctr">
              <a:defRPr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643802" y="4054294"/>
            <a:ext cx="124867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 smtClean="0">
                <a:solidFill>
                  <a:prstClr val="black"/>
                </a:solidFill>
              </a:rPr>
              <a:t>Иные межбюджетные трансферты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8" y="181190"/>
            <a:ext cx="5429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9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1499</Words>
  <Application>Microsoft Office PowerPoint</Application>
  <PresentationFormat>Экран (4:3)</PresentationFormat>
  <Paragraphs>526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 Площадь 18 553 км²   Население 21300 чел.    В состав района входят 1 городское: посёлок Усть-Баргузин и 9 сельских поселений:  Адамовское сельское поселение    —  с. Адамово Баргузинское сельское поселение  — с. Баргузин Баянгольское сельское поселение  — с. Баянгол Сувинское сельское поселение       — с. Суво Улюнское сельское поселение        — с. Улюн Уринское сельское поселение         — с. Уро  Читканское сельское поселение     — с. Читкан  Хилганайское сельское поселение — с. Хилгана  Юбилейное сельское поселение    — с. Юбилейный</vt:lpstr>
      <vt:lpstr>Презентация PowerPoint</vt:lpstr>
      <vt:lpstr>Презентация PowerPoint</vt:lpstr>
      <vt:lpstr> </vt:lpstr>
      <vt:lpstr>Презентация PowerPoint</vt:lpstr>
      <vt:lpstr>Уровни бюджета РФ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и неналоговые доходы бюджета  на 2022 год и плановый период  2023-2024 годов(тыс.руб.)</vt:lpstr>
      <vt:lpstr>Безвозмездные поступления от других бюджетов бюджетной системы Российской Федерации(тыс.руб.)</vt:lpstr>
      <vt:lpstr>Презентация PowerPoint</vt:lpstr>
      <vt:lpstr>Презентация PowerPoint</vt:lpstr>
      <vt:lpstr>Презентация PowerPoint</vt:lpstr>
      <vt:lpstr>Распределение бюджетных ассигнований по разделам  классификации расходов на 2022 год и плановый период 2023-2024г.г., тыс. руб.</vt:lpstr>
      <vt:lpstr>Структура расходов бюджета МО «Баргузинский район» по ГРБС (тыс. руб.)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TROIAN</dc:creator>
  <cp:lastModifiedBy>UFBU8</cp:lastModifiedBy>
  <cp:revision>230</cp:revision>
  <cp:lastPrinted>2021-01-27T03:05:58Z</cp:lastPrinted>
  <dcterms:created xsi:type="dcterms:W3CDTF">2019-03-14T02:12:55Z</dcterms:created>
  <dcterms:modified xsi:type="dcterms:W3CDTF">2022-03-21T02:46:45Z</dcterms:modified>
</cp:coreProperties>
</file>