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21"/>
  </p:notesMasterIdLst>
  <p:sldIdLst>
    <p:sldId id="272" r:id="rId2"/>
    <p:sldId id="256" r:id="rId3"/>
    <p:sldId id="257" r:id="rId4"/>
    <p:sldId id="258" r:id="rId5"/>
    <p:sldId id="275" r:id="rId6"/>
    <p:sldId id="259" r:id="rId7"/>
    <p:sldId id="260" r:id="rId8"/>
    <p:sldId id="261" r:id="rId9"/>
    <p:sldId id="277" r:id="rId10"/>
    <p:sldId id="262" r:id="rId11"/>
    <p:sldId id="264" r:id="rId12"/>
    <p:sldId id="271" r:id="rId13"/>
    <p:sldId id="280" r:id="rId14"/>
    <p:sldId id="265" r:id="rId15"/>
    <p:sldId id="282" r:id="rId16"/>
    <p:sldId id="268" r:id="rId17"/>
    <p:sldId id="267" r:id="rId18"/>
    <p:sldId id="270" r:id="rId19"/>
    <p:sldId id="283" r:id="rId20"/>
  </p:sldIdLst>
  <p:sldSz cx="9144000" cy="6858000" type="screen4x3"/>
  <p:notesSz cx="6797675" cy="9925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37" autoAdjust="0"/>
  </p:normalViewPr>
  <p:slideViewPr>
    <p:cSldViewPr>
      <p:cViewPr varScale="1">
        <p:scale>
          <a:sx n="112" d="100"/>
          <a:sy n="112" d="100"/>
        </p:scale>
        <p:origin x="121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339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1"/>
          <c:order val="1"/>
          <c:tx>
            <c:strRef>
              <c:f>Лист1!$B$1</c:f>
              <c:strCache>
                <c:ptCount val="1"/>
                <c:pt idx="0">
                  <c:v>на 2025 год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0-A274-4B41-8E26-0324DCEA1F9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274-4B41-8E26-0324DCEA1F9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A274-4B41-8E26-0324DCEA1F90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FDBC0528-55ED-4811-AA17-A11B0D060E0D}" type="VALUE">
                      <a:rPr lang="en-US" smtClean="0"/>
                      <a:pPr/>
                      <a:t>[ЗНАЧЕНИЕ]</a:t>
                    </a:fld>
                    <a:r>
                      <a:rPr lang="en-US" baseline="0" dirty="0"/>
                      <a:t>; </a:t>
                    </a:r>
                  </a:p>
                </c:rich>
              </c:tx>
              <c:dLblPos val="ctr"/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A274-4B41-8E26-0324DCEA1F90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0D13545A-0C22-4688-AD1F-FD9D97866555}" type="VALUE">
                      <a:rPr lang="en-US"/>
                      <a:pPr/>
                      <a:t>[ЗНАЧЕНИЕ]</a:t>
                    </a:fld>
                    <a:r>
                      <a:rPr lang="en-US" baseline="0"/>
                      <a:t>; </a:t>
                    </a:r>
                  </a:p>
                </c:rich>
              </c:tx>
              <c:dLblPos val="ctr"/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274-4B41-8E26-0324DCEA1F90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4B43A060-4144-4AF0-90AB-1F5F196C95D1}" type="VALUE">
                      <a:rPr lang="en-US"/>
                      <a:pPr/>
                      <a:t>[ЗНАЧЕНИЕ]</a:t>
                    </a:fld>
                    <a:r>
                      <a:rPr lang="en-US" baseline="0"/>
                      <a:t>; </a:t>
                    </a:r>
                  </a:p>
                </c:rich>
              </c:tx>
              <c:dLblPos val="ctr"/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A274-4B41-8E26-0324DCEA1F90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1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Профицит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1515.69</c:v>
                </c:pt>
                <c:pt idx="1">
                  <c:v>1502.35</c:v>
                </c:pt>
                <c:pt idx="2">
                  <c:v>13.34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74-4B41-8E26-0324DCEA1F90}"/>
            </c:ext>
          </c:extLst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на 2025 год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Профицит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1515.69</c:v>
                </c:pt>
                <c:pt idx="1">
                  <c:v>1502.35</c:v>
                </c:pt>
                <c:pt idx="2">
                  <c:v>13.34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274-4B41-8E26-0324DCEA1F9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на 2026год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 2026 год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0-FFA9-4918-A566-CE2A396D633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FA9-4918-A566-CE2A396D633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0.25214097271075114"/>
                  <c:y val="-4.9382370415993974E-3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/>
                      <a:t>1175,61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FFA9-4918-A566-CE2A396D633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600" dirty="0"/>
                      <a:t>1175,61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FFA9-4918-A566-CE2A396D6339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Профицит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1175.6099999999999</c:v>
                </c:pt>
                <c:pt idx="1">
                  <c:v>1175.6099999999999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A9-4918-A566-CE2A396D633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на 2027 год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9219337386285242E-2"/>
          <c:y val="0.25270173604713159"/>
          <c:w val="0.5862149037703821"/>
          <c:h val="0.6358487181948304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 2027 год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0-6237-4FC2-93E5-419CBA08E3A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237-4FC2-93E5-419CBA08E3A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600" dirty="0"/>
                      <a:t>1187,93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717707175696285"/>
                      <c:h val="0.16616304049602357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0-6237-4FC2-93E5-419CBA08E3A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600" dirty="0"/>
                      <a:t>1187,93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717707175696285"/>
                      <c:h val="0.16616304049602357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6237-4FC2-93E5-419CBA08E3AF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Профицит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1187.93</c:v>
                </c:pt>
                <c:pt idx="1">
                  <c:v>1187.93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237-4FC2-93E5-419CBA08E3A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695841288952387"/>
          <c:y val="0.35265073147423537"/>
          <c:w val="0.29893997566161901"/>
          <c:h val="0.25799521201578057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Прочие неналоговые доходы</c:v>
                </c:pt>
                <c:pt idx="1">
                  <c:v>Штрафы, санкции, возмещение ущерба</c:v>
                </c:pt>
                <c:pt idx="2">
                  <c:v>Платежи при пользовании природными ресурсами</c:v>
                </c:pt>
                <c:pt idx="3">
                  <c:v>Доходы от использования имущества</c:v>
                </c:pt>
                <c:pt idx="4">
                  <c:v>Государственная пошлина, сборы</c:v>
                </c:pt>
                <c:pt idx="5">
                  <c:v>Налог на совокупный доход</c:v>
                </c:pt>
                <c:pt idx="6">
                  <c:v>Доходы от уплаты акцизов на нефтепродукты</c:v>
                </c:pt>
                <c:pt idx="7">
                  <c:v>Налог надоходы физических лиц</c:v>
                </c:pt>
              </c:strCache>
            </c:strRef>
          </c:cat>
          <c:val>
            <c:numRef>
              <c:f>Лист1!$B$2:$B$9</c:f>
              <c:numCache>
                <c:formatCode>0.0</c:formatCode>
                <c:ptCount val="8"/>
                <c:pt idx="0">
                  <c:v>7442.9</c:v>
                </c:pt>
                <c:pt idx="1">
                  <c:v>3300</c:v>
                </c:pt>
                <c:pt idx="2">
                  <c:v>480</c:v>
                </c:pt>
                <c:pt idx="3" formatCode="General">
                  <c:v>1988</c:v>
                </c:pt>
                <c:pt idx="4">
                  <c:v>4550</c:v>
                </c:pt>
                <c:pt idx="5">
                  <c:v>24562.5</c:v>
                </c:pt>
                <c:pt idx="6" formatCode="General">
                  <c:v>28503.38</c:v>
                </c:pt>
                <c:pt idx="7">
                  <c:v>86718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8B-4A22-B6A9-90166E6B63F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2026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Прочие неналоговые доходы</c:v>
                </c:pt>
                <c:pt idx="1">
                  <c:v>Штрафы, санкции, возмещение ущерба</c:v>
                </c:pt>
                <c:pt idx="2">
                  <c:v>Платежи при пользовании природными ресурсами</c:v>
                </c:pt>
                <c:pt idx="3">
                  <c:v>Доходы от использования имущества</c:v>
                </c:pt>
                <c:pt idx="4">
                  <c:v>Государственная пошлина, сборы</c:v>
                </c:pt>
                <c:pt idx="5">
                  <c:v>Налог на совокупный доход</c:v>
                </c:pt>
                <c:pt idx="6">
                  <c:v>Доходы от уплаты акцизов на нефтепродукты</c:v>
                </c:pt>
                <c:pt idx="7">
                  <c:v>Налог надоходы физических лиц</c:v>
                </c:pt>
              </c:strCache>
            </c:strRef>
          </c:cat>
          <c:val>
            <c:numRef>
              <c:f>Лист1!$C$2:$C$9</c:f>
              <c:numCache>
                <c:formatCode>0.0</c:formatCode>
                <c:ptCount val="8"/>
                <c:pt idx="0">
                  <c:v>7460</c:v>
                </c:pt>
                <c:pt idx="1">
                  <c:v>3310</c:v>
                </c:pt>
                <c:pt idx="2">
                  <c:v>482</c:v>
                </c:pt>
                <c:pt idx="3" formatCode="General">
                  <c:v>2040</c:v>
                </c:pt>
                <c:pt idx="4">
                  <c:v>4600</c:v>
                </c:pt>
                <c:pt idx="5">
                  <c:v>25188</c:v>
                </c:pt>
                <c:pt idx="6" formatCode="General">
                  <c:v>29403.16</c:v>
                </c:pt>
                <c:pt idx="7">
                  <c:v>87080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8B-4A22-B6A9-90166E6B63F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2027</c:v>
                </c:pt>
              </c:strCache>
            </c:strRef>
          </c:tx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08B-4A22-B6A9-90166E6B63FD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08B-4A22-B6A9-90166E6B63FD}"/>
                </c:ext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08B-4A22-B6A9-90166E6B63FD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08B-4A22-B6A9-90166E6B63FD}"/>
                </c:ext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08B-4A22-B6A9-90166E6B63FD}"/>
                </c:ext>
              </c:extLst>
            </c:dLbl>
            <c:dLbl>
              <c:idx val="5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08B-4A22-B6A9-90166E6B63FD}"/>
                </c:ext>
              </c:extLst>
            </c:dLbl>
            <c:dLbl>
              <c:idx val="6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08B-4A22-B6A9-90166E6B63FD}"/>
                </c:ext>
              </c:extLst>
            </c:dLbl>
            <c:dLbl>
              <c:idx val="7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08B-4A22-B6A9-90166E6B63FD}"/>
                </c:ext>
              </c:extLst>
            </c:dLbl>
            <c:dLbl>
              <c:idx val="8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08B-4A22-B6A9-90166E6B63F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Прочие неналоговые доходы</c:v>
                </c:pt>
                <c:pt idx="1">
                  <c:v>Штрафы, санкции, возмещение ущерба</c:v>
                </c:pt>
                <c:pt idx="2">
                  <c:v>Платежи при пользовании природными ресурсами</c:v>
                </c:pt>
                <c:pt idx="3">
                  <c:v>Доходы от использования имущества</c:v>
                </c:pt>
                <c:pt idx="4">
                  <c:v>Государственная пошлина, сборы</c:v>
                </c:pt>
                <c:pt idx="5">
                  <c:v>Налог на совокупный доход</c:v>
                </c:pt>
                <c:pt idx="6">
                  <c:v>Доходы от уплаты акцизов на нефтепродукты</c:v>
                </c:pt>
                <c:pt idx="7">
                  <c:v>Налог надоходы физических лиц</c:v>
                </c:pt>
              </c:strCache>
            </c:strRef>
          </c:cat>
          <c:val>
            <c:numRef>
              <c:f>Лист1!$D$2:$D$9</c:f>
              <c:numCache>
                <c:formatCode>0.0</c:formatCode>
                <c:ptCount val="8"/>
                <c:pt idx="0">
                  <c:v>7470</c:v>
                </c:pt>
                <c:pt idx="1">
                  <c:v>3320</c:v>
                </c:pt>
                <c:pt idx="2">
                  <c:v>482</c:v>
                </c:pt>
                <c:pt idx="3" formatCode="General">
                  <c:v>2092</c:v>
                </c:pt>
                <c:pt idx="4">
                  <c:v>4800</c:v>
                </c:pt>
                <c:pt idx="5">
                  <c:v>25188</c:v>
                </c:pt>
                <c:pt idx="6" formatCode="General">
                  <c:v>38718.629999999997</c:v>
                </c:pt>
                <c:pt idx="7">
                  <c:v>87130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D08B-4A22-B6A9-90166E6B63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672000"/>
        <c:axId val="116673920"/>
      </c:barChart>
      <c:catAx>
        <c:axId val="11667200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16673920"/>
        <c:crosses val="autoZero"/>
        <c:auto val="1"/>
        <c:lblAlgn val="ctr"/>
        <c:lblOffset val="100"/>
        <c:noMultiLvlLbl val="0"/>
      </c:catAx>
      <c:valAx>
        <c:axId val="116673920"/>
        <c:scaling>
          <c:orientation val="minMax"/>
        </c:scaling>
        <c:delete val="1"/>
        <c:axPos val="b"/>
        <c:majorGridlines/>
        <c:numFmt formatCode="0.0" sourceLinked="1"/>
        <c:majorTickMark val="out"/>
        <c:minorTickMark val="none"/>
        <c:tickLblPos val="none"/>
        <c:crossAx val="11667200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8146166475936694"/>
          <c:y val="2.2712838973721471E-2"/>
          <c:w val="0.5103606146997447"/>
          <c:h val="0.9444797269531254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Прочие безвозмездные поступления</c:v>
                </c:pt>
                <c:pt idx="1">
                  <c:v>Иные межбюджетные трансферты</c:v>
                </c:pt>
                <c:pt idx="2">
                  <c:v>Субвенции</c:v>
                </c:pt>
                <c:pt idx="3">
                  <c:v>Субсидии</c:v>
                </c:pt>
                <c:pt idx="4">
                  <c:v>Дотации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14520.25</c:v>
                </c:pt>
                <c:pt idx="1">
                  <c:v>74886.53</c:v>
                </c:pt>
                <c:pt idx="2">
                  <c:v>385758.02</c:v>
                </c:pt>
                <c:pt idx="3" formatCode="0.0">
                  <c:v>674856.92</c:v>
                </c:pt>
                <c:pt idx="4">
                  <c:v>208128.8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FE-413B-9736-25E03984161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2026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Прочие безвозмездные поступления</c:v>
                </c:pt>
                <c:pt idx="1">
                  <c:v>Иные межбюджетные трансферты</c:v>
                </c:pt>
                <c:pt idx="2">
                  <c:v>Субвенции</c:v>
                </c:pt>
                <c:pt idx="3">
                  <c:v>Субсидии</c:v>
                </c:pt>
                <c:pt idx="4">
                  <c:v>Дотации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</c:v>
                </c:pt>
                <c:pt idx="1">
                  <c:v>64344.43</c:v>
                </c:pt>
                <c:pt idx="2" formatCode="0.0">
                  <c:v>383696.21</c:v>
                </c:pt>
                <c:pt idx="3">
                  <c:v>410018.28</c:v>
                </c:pt>
                <c:pt idx="4">
                  <c:v>157986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2FE-413B-9736-25E03984161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2027</c:v>
                </c:pt>
              </c:strCache>
            </c:strRef>
          </c:tx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2FE-413B-9736-25E039841612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2FE-413B-9736-25E039841612}"/>
                </c:ext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2FE-413B-9736-25E039841612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2FE-413B-9736-25E03984161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Прочие безвозмездные поступления</c:v>
                </c:pt>
                <c:pt idx="1">
                  <c:v>Иные межбюджетные трансферты</c:v>
                </c:pt>
                <c:pt idx="2">
                  <c:v>Субвенции</c:v>
                </c:pt>
                <c:pt idx="3">
                  <c:v>Субсидии</c:v>
                </c:pt>
                <c:pt idx="4">
                  <c:v>Дотации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1">
                  <c:v>64408.93</c:v>
                </c:pt>
                <c:pt idx="2" formatCode="0.0">
                  <c:v>383620.91</c:v>
                </c:pt>
                <c:pt idx="3">
                  <c:v>408600.82</c:v>
                </c:pt>
                <c:pt idx="4">
                  <c:v>162100.70000000001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2FE-413B-9736-25E0398416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0"/>
        <c:axId val="125897728"/>
        <c:axId val="125940864"/>
      </c:barChart>
      <c:catAx>
        <c:axId val="12589772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25940864"/>
        <c:crosses val="autoZero"/>
        <c:auto val="1"/>
        <c:lblAlgn val="ctr"/>
        <c:lblOffset val="100"/>
        <c:noMultiLvlLbl val="0"/>
      </c:catAx>
      <c:valAx>
        <c:axId val="125940864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one"/>
        <c:crossAx val="12589772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4882069754826557"/>
          <c:y val="5.7403091509305511E-2"/>
          <c:w val="0.85117930245173479"/>
          <c:h val="0.7470889619914665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19B7A4"/>
            </a:solidFill>
            <a:ln>
              <a:solidFill>
                <a:schemeClr val="accent6">
                  <a:lumMod val="75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1.19513635964758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FD2-42A5-BDFE-4B58DBFF2C4F}"/>
                </c:ext>
              </c:extLst>
            </c:dLbl>
            <c:dLbl>
              <c:idx val="1"/>
              <c:layout>
                <c:manualLayout>
                  <c:x val="2.2408689111860773E-2"/>
                  <c:y val="4.11072498993513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FD2-42A5-BDFE-4B58DBFF2C4F}"/>
                </c:ext>
              </c:extLst>
            </c:dLbl>
            <c:dLbl>
              <c:idx val="2"/>
              <c:layout>
                <c:manualLayout>
                  <c:x val="1.7927045394713861E-2"/>
                  <c:y val="-2.6533810969788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FD2-42A5-BDFE-4B58DBFF2C4F}"/>
                </c:ext>
              </c:extLst>
            </c:dLbl>
            <c:dLbl>
              <c:idx val="3"/>
              <c:layout>
                <c:manualLayout>
                  <c:x val="1.0457443146916373E-2"/>
                  <c:y val="-2.65338109697884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FD2-42A5-BDFE-4B58DBFF2C4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Лист1!$B$2:$B$4</c:f>
              <c:numCache>
                <c:formatCode>#\ ##0.0</c:formatCode>
                <c:ptCount val="3"/>
                <c:pt idx="0" formatCode="#,##0.00">
                  <c:v>144333.88</c:v>
                </c:pt>
                <c:pt idx="1">
                  <c:v>146271.16</c:v>
                </c:pt>
                <c:pt idx="2">
                  <c:v>155836.63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FD2-42A5-BDFE-4B58DBFF2C4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EA157A">
                  <a:lumMod val="50000"/>
                </a:srgbClr>
              </a:solidFill>
            </a:ln>
          </c:spPr>
          <c:invertIfNegative val="0"/>
          <c:dLbls>
            <c:dLbl>
              <c:idx val="0"/>
              <c:layout>
                <c:manualLayout>
                  <c:x val="0.10308051101960421"/>
                  <c:y val="-3.90532675039007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FD2-42A5-BDFE-4B58DBFF2C4F}"/>
                </c:ext>
              </c:extLst>
            </c:dLbl>
            <c:dLbl>
              <c:idx val="1"/>
              <c:layout>
                <c:manualLayout>
                  <c:x val="0.11303531463258615"/>
                  <c:y val="-3.90532675039007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FD2-42A5-BDFE-4B58DBFF2C4F}"/>
                </c:ext>
              </c:extLst>
            </c:dLbl>
            <c:dLbl>
              <c:idx val="2"/>
              <c:layout>
                <c:manualLayout>
                  <c:x val="0.11166361334421517"/>
                  <c:y val="-3.62504825419382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FD2-42A5-BDFE-4B58DBFF2C4F}"/>
                </c:ext>
              </c:extLst>
            </c:dLbl>
            <c:dLbl>
              <c:idx val="3"/>
              <c:layout>
                <c:manualLayout>
                  <c:x val="9.5352867966885246E-2"/>
                  <c:y val="-1.85736676788514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FD2-42A5-BDFE-4B58DBFF2C4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ru-RU" sz="1600" b="0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Лист1!$C$2:$C$4</c:f>
              <c:numCache>
                <c:formatCode>#,##0</c:formatCode>
                <c:ptCount val="3"/>
                <c:pt idx="0">
                  <c:v>13210.9</c:v>
                </c:pt>
                <c:pt idx="1">
                  <c:v>13292</c:v>
                </c:pt>
                <c:pt idx="2" formatCode="#\ ##0.0">
                  <c:v>13364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FD2-42A5-BDFE-4B58DBFF2C4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 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1.1951363596475858E-2"/>
                  <c:y val="-2.50389483799406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FD2-42A5-BDFE-4B58DBFF2C4F}"/>
                </c:ext>
              </c:extLst>
            </c:dLbl>
            <c:dLbl>
              <c:idx val="1"/>
              <c:layout>
                <c:manualLayout>
                  <c:x val="1.949763144085493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FD2-42A5-BDFE-4B58DBFF2C4F}"/>
                </c:ext>
              </c:extLst>
            </c:dLbl>
            <c:dLbl>
              <c:idx val="2"/>
              <c:layout>
                <c:manualLayout>
                  <c:x val="1.643312494515441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5FD2-42A5-BDFE-4B58DBFF2C4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ru-RU" sz="1600" b="0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Лист1!$D$2:$D$4</c:f>
              <c:numCache>
                <c:formatCode>#,##0</c:formatCode>
                <c:ptCount val="3"/>
                <c:pt idx="0">
                  <c:v>1358150.51</c:v>
                </c:pt>
                <c:pt idx="1">
                  <c:v>1016044.92</c:v>
                </c:pt>
                <c:pt idx="2">
                  <c:v>1018731.36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5FD2-42A5-BDFE-4B58DBFF2C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3104768"/>
        <c:axId val="150602496"/>
        <c:axId val="0"/>
      </c:bar3DChart>
      <c:catAx>
        <c:axId val="133104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50602496"/>
        <c:crosses val="autoZero"/>
        <c:auto val="1"/>
        <c:lblAlgn val="ctr"/>
        <c:lblOffset val="100"/>
        <c:noMultiLvlLbl val="0"/>
      </c:catAx>
      <c:valAx>
        <c:axId val="150602496"/>
        <c:scaling>
          <c:orientation val="minMax"/>
          <c:min val="0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31047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9121883202099801E-2"/>
          <c:y val="0.81650117959077284"/>
          <c:w val="0.98087811679790027"/>
          <c:h val="0.18349882040922783"/>
        </c:manualLayout>
      </c:layout>
      <c:overlay val="0"/>
      <c:txPr>
        <a:bodyPr/>
        <a:lstStyle/>
        <a:p>
          <a:pPr>
            <a:defRPr sz="12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</c:v>
                </c:pt>
              </c:strCache>
            </c:strRef>
          </c:tx>
          <c:explosion val="24"/>
          <c:dLbls>
            <c:dLbl>
              <c:idx val="0"/>
              <c:tx>
                <c:rich>
                  <a:bodyPr/>
                  <a:lstStyle/>
                  <a:p>
                    <a:fld id="{65B42C9E-FBBD-4791-83C4-CDE01DB70CF7}" type="CELLRANGE">
                      <a:rPr lang="en-US"/>
                      <a:pPr/>
                      <a:t>[ДИАПАЗОН ЯЧЕЕК]</a:t>
                    </a:fld>
                    <a:r>
                      <a:rPr lang="en-US" baseline="0"/>
                      <a:t>
</a:t>
                    </a:r>
                    <a:fld id="{1F6D9057-C77A-48AD-A6D7-6F0DB84B1FDD}" type="CATEGORYNAME">
                      <a:rPr lang="en-US" baseline="0"/>
                      <a:pPr/>
                      <a:t>[ИМЯ КАТЕГОРИИ]</a:t>
                    </a:fld>
                    <a:r>
                      <a:rPr lang="en-US" baseline="0"/>
                      <a:t>
</a:t>
                    </a:r>
                    <a:fld id="{9705CF1B-0591-40AC-AEDA-A9F10C65C171}" type="PERCENTAGE">
                      <a:rPr lang="en-US" baseline="0"/>
                      <a:pPr/>
                      <a:t>[ПРОЦЕНТ]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1A12-489E-AEA9-2C5B6253174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AAD4747B-0920-49DF-9BC3-D8F30F347181}" type="CELLRANGE">
                      <a:rPr lang="en-US"/>
                      <a:pPr/>
                      <a:t>[ДИАПАЗОН ЯЧЕЕК]</a:t>
                    </a:fld>
                    <a:r>
                      <a:rPr lang="en-US" baseline="0"/>
                      <a:t>
</a:t>
                    </a:r>
                    <a:fld id="{2760C8C7-28EB-40CE-AA4C-5D9D931FEE4A}" type="CATEGORYNAME">
                      <a:rPr lang="en-US" baseline="0"/>
                      <a:pPr/>
                      <a:t>[ИМЯ КАТЕГОРИИ]</a:t>
                    </a:fld>
                    <a:r>
                      <a:rPr lang="en-US" baseline="0"/>
                      <a:t>
</a:t>
                    </a:r>
                    <a:fld id="{018AAFB9-7895-42CF-AA0E-1A5335DCCF1D}" type="PERCENTAGE">
                      <a:rPr lang="en-US" baseline="0"/>
                      <a:pPr/>
                      <a:t>[ПРОЦЕНТ]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1A12-489E-AEA9-2C5B6253174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D5A5F831-D6A4-40ED-A246-98DB6ACC4096}" type="CELLRANGE">
                      <a:rPr lang="en-US"/>
                      <a:pPr/>
                      <a:t>[ДИАПАЗОН ЯЧЕЕК]</a:t>
                    </a:fld>
                    <a:r>
                      <a:rPr lang="en-US" baseline="0"/>
                      <a:t>
</a:t>
                    </a:r>
                    <a:fld id="{72AA7CBF-6C4B-44CA-BEB5-CE55C3C70B96}" type="CATEGORYNAME">
                      <a:rPr lang="en-US" baseline="0"/>
                      <a:pPr/>
                      <a:t>[ИМЯ КАТЕГОРИИ]</a:t>
                    </a:fld>
                    <a:r>
                      <a:rPr lang="en-US" baseline="0"/>
                      <a:t>
</a:t>
                    </a:r>
                    <a:fld id="{1238D86A-2CD2-498C-BA1D-769FAC01C098}" type="PERCENTAGE">
                      <a:rPr lang="en-US" baseline="0"/>
                      <a:pPr/>
                      <a:t>[ПРОЦЕНТ]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1A12-489E-AEA9-2C5B6253174F}"/>
                </c:ext>
              </c:extLst>
            </c:dLbl>
            <c:dLbl>
              <c:idx val="3"/>
              <c:layout>
                <c:manualLayout>
                  <c:x val="4.9056240023471372E-2"/>
                  <c:y val="0.111626791579301"/>
                </c:manualLayout>
              </c:layout>
              <c:tx>
                <c:rich>
                  <a:bodyPr/>
                  <a:lstStyle/>
                  <a:p>
                    <a:fld id="{9E8A21D4-0170-46C3-BDFA-1A9929288423}" type="CELLRANGE">
                      <a:rPr lang="en-US"/>
                      <a:pPr/>
                      <a:t>[ДИАПАЗОН ЯЧЕЕК]</a:t>
                    </a:fld>
                    <a:r>
                      <a:rPr lang="en-US" baseline="0"/>
                      <a:t>
</a:t>
                    </a:r>
                    <a:fld id="{C923169B-FADC-4DC1-80BA-E9AF924FF054}" type="CATEGORYNAME">
                      <a:rPr lang="en-US" baseline="0"/>
                      <a:pPr/>
                      <a:t>[ИМЯ КАТЕГОРИИ]</a:t>
                    </a:fld>
                    <a:r>
                      <a:rPr lang="en-US" baseline="0"/>
                      <a:t>
</a:t>
                    </a:r>
                    <a:fld id="{61BB6D5C-1457-4298-9D1C-FE30606E0816}" type="PERCENTAGE">
                      <a:rPr lang="en-US" baseline="0"/>
                      <a:pPr/>
                      <a:t>[ПРОЦЕНТ]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1A12-489E-AEA9-2C5B6253174F}"/>
                </c:ext>
              </c:extLst>
            </c:dLbl>
            <c:dLbl>
              <c:idx val="4"/>
              <c:layout>
                <c:manualLayout>
                  <c:x val="3.4648044344325411E-2"/>
                  <c:y val="0.21707745103962067"/>
                </c:manualLayout>
              </c:layout>
              <c:tx>
                <c:rich>
                  <a:bodyPr/>
                  <a:lstStyle/>
                  <a:p>
                    <a:fld id="{2EDCE98E-6846-4023-A255-7AA97BB6FD15}" type="CELLRANGE">
                      <a:rPr lang="en-US"/>
                      <a:pPr/>
                      <a:t>[ДИАПАЗОН ЯЧЕЕК]</a:t>
                    </a:fld>
                    <a:r>
                      <a:rPr lang="en-US" baseline="0"/>
                      <a:t>
</a:t>
                    </a:r>
                    <a:fld id="{01B3051C-0F06-4BC0-80F4-BE4B27B289B9}" type="CATEGORYNAME">
                      <a:rPr lang="en-US" baseline="0"/>
                      <a:pPr/>
                      <a:t>[ИМЯ КАТЕГОРИИ]</a:t>
                    </a:fld>
                    <a:r>
                      <a:rPr lang="en-US" baseline="0"/>
                      <a:t>
</a:t>
                    </a:r>
                    <a:fld id="{394E4638-40BE-4845-9AB9-4EBC0EC89655}" type="PERCENTAGE">
                      <a:rPr lang="en-US" baseline="0"/>
                      <a:pPr/>
                      <a:t>[ПРОЦЕНТ]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1A12-489E-AEA9-2C5B6253174F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2FC5FB2B-DB35-4E04-A24C-9439F77224CE}" type="CELLRANGE">
                      <a:rPr lang="en-US"/>
                      <a:pPr/>
                      <a:t>[ДИАПАЗОН ЯЧЕЕК]</a:t>
                    </a:fld>
                    <a:r>
                      <a:rPr lang="en-US" baseline="0"/>
                      <a:t>
</a:t>
                    </a:r>
                    <a:fld id="{8565E287-362B-45BB-BFC1-1A47BA767DB6}" type="CATEGORYNAME">
                      <a:rPr lang="en-US" baseline="0"/>
                      <a:pPr/>
                      <a:t>[ИМЯ КАТЕГОРИИ]</a:t>
                    </a:fld>
                    <a:r>
                      <a:rPr lang="en-US" baseline="0"/>
                      <a:t>
</a:t>
                    </a:r>
                    <a:fld id="{92430BAC-DE2C-49CD-BB59-65B0D3CFD840}" type="PERCENTAGE">
                      <a:rPr lang="en-US" baseline="0"/>
                      <a:pPr/>
                      <a:t>[ПРОЦЕНТ]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1A12-489E-AEA9-2C5B6253174F}"/>
                </c:ext>
              </c:extLst>
            </c:dLbl>
            <c:dLbl>
              <c:idx val="6"/>
              <c:layout>
                <c:manualLayout>
                  <c:x val="-4.7516784694989364E-2"/>
                  <c:y val="-3.778230220979252E-2"/>
                </c:manualLayout>
              </c:layout>
              <c:tx>
                <c:rich>
                  <a:bodyPr/>
                  <a:lstStyle/>
                  <a:p>
                    <a:fld id="{6E26F7F5-42F8-45AE-A712-52EDD3A8034B}" type="CELLRANGE">
                      <a:rPr lang="en-US"/>
                      <a:pPr/>
                      <a:t>[ДИАПАЗОН ЯЧЕЕК]</a:t>
                    </a:fld>
                    <a:r>
                      <a:rPr lang="en-US" baseline="0"/>
                      <a:t>
</a:t>
                    </a:r>
                    <a:fld id="{2C25F364-506E-4899-9C9B-C028DBF5F59E}" type="CATEGORYNAME">
                      <a:rPr lang="en-US" baseline="0"/>
                      <a:pPr/>
                      <a:t>[ИМЯ КАТЕГОРИИ]</a:t>
                    </a:fld>
                    <a:r>
                      <a:rPr lang="en-US" baseline="0"/>
                      <a:t>
</a:t>
                    </a:r>
                    <a:fld id="{3317EB03-3350-499A-B0D5-28EFF78377AA}" type="PERCENTAGE">
                      <a:rPr lang="en-US" baseline="0"/>
                      <a:pPr/>
                      <a:t>[ПРОЦЕНТ]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1A12-489E-AEA9-2C5B6253174F}"/>
                </c:ext>
              </c:extLst>
            </c:dLbl>
            <c:dLbl>
              <c:idx val="7"/>
              <c:layout>
                <c:manualLayout>
                  <c:x val="-0.15037082584773606"/>
                  <c:y val="-2.9601487340513159E-2"/>
                </c:manualLayout>
              </c:layout>
              <c:tx>
                <c:rich>
                  <a:bodyPr/>
                  <a:lstStyle/>
                  <a:p>
                    <a:fld id="{33E2EEEB-4490-496B-B6FB-49148C156DC7}" type="CELLRANGE">
                      <a:rPr lang="en-US"/>
                      <a:pPr/>
                      <a:t>[ДИАПАЗОН ЯЧЕЕК]</a:t>
                    </a:fld>
                    <a:r>
                      <a:rPr lang="en-US" baseline="0"/>
                      <a:t>
</a:t>
                    </a:r>
                    <a:fld id="{3EA303B1-E1A7-4E3C-8670-04F841C0E275}" type="CATEGORYNAME">
                      <a:rPr lang="en-US" baseline="0"/>
                      <a:pPr/>
                      <a:t>[ИМЯ КАТЕГОРИИ]</a:t>
                    </a:fld>
                    <a:r>
                      <a:rPr lang="en-US" baseline="0"/>
                      <a:t>
</a:t>
                    </a:r>
                    <a:fld id="{20FAA5AA-B14A-4CAB-B51D-04719573207A}" type="PERCENTAGE">
                      <a:rPr lang="en-US" baseline="0"/>
                      <a:pPr/>
                      <a:t>[ПРОЦЕНТ]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1A12-489E-AEA9-2C5B6253174F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1EE771F1-13CA-4118-960E-9AC2D4ACB2A1}" type="CELLRANGE">
                      <a:rPr lang="en-US"/>
                      <a:pPr/>
                      <a:t>[ДИАПАЗОН ЯЧЕЕК]</a:t>
                    </a:fld>
                    <a:r>
                      <a:rPr lang="en-US" baseline="0"/>
                      <a:t>
</a:t>
                    </a:r>
                    <a:fld id="{EE8DDEC1-FC71-4F1D-BCBD-4EAE641B0306}" type="CATEGORYNAME">
                      <a:rPr lang="en-US" baseline="0"/>
                      <a:pPr/>
                      <a:t>[ИМЯ КАТЕГОРИИ]</a:t>
                    </a:fld>
                    <a:r>
                      <a:rPr lang="en-US" baseline="0"/>
                      <a:t>
</a:t>
                    </a:r>
                    <a:fld id="{D80847A7-173C-4A5A-9874-6F198251E5B8}" type="PERCENTAGE">
                      <a:rPr lang="en-US" baseline="0"/>
                      <a:pPr/>
                      <a:t>[ПРОЦЕНТ]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1A12-489E-AEA9-2C5B6253174F}"/>
                </c:ext>
              </c:extLst>
            </c:dLbl>
            <c:dLbl>
              <c:idx val="9"/>
              <c:layout>
                <c:manualLayout>
                  <c:x val="-0.25719499335030865"/>
                  <c:y val="0.47479190641572155"/>
                </c:manualLayout>
              </c:layout>
              <c:tx>
                <c:rich>
                  <a:bodyPr/>
                  <a:lstStyle/>
                  <a:p>
                    <a:fld id="{9629459E-BE1B-4D14-9CE9-C1FFCA71D2F9}" type="CELLRANGE">
                      <a:rPr lang="en-US"/>
                      <a:pPr/>
                      <a:t>[ДИАПАЗОН ЯЧЕЕК]</a:t>
                    </a:fld>
                    <a:r>
                      <a:rPr lang="en-US" baseline="0"/>
                      <a:t>
</a:t>
                    </a:r>
                    <a:fld id="{DB93D4F3-A5BE-4FFE-A2E1-FA2D81F12800}" type="CATEGORYNAME">
                      <a:rPr lang="en-US" baseline="0"/>
                      <a:pPr/>
                      <a:t>[ИМЯ КАТЕГОРИИ]</a:t>
                    </a:fld>
                    <a:r>
                      <a:rPr lang="en-US" baseline="0"/>
                      <a:t>
</a:t>
                    </a:r>
                    <a:fld id="{9E1F2A37-6206-44FB-8227-99985DAF7545}" type="PERCENTAGE">
                      <a:rPr lang="en-US" baseline="0"/>
                      <a:pPr/>
                      <a:t>[ПРОЦЕНТ]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1A12-489E-AEA9-2C5B6253174F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CCBEB51C-7164-4BDB-ACCB-8C5F32DBAB3A}" type="CELLRANGE">
                      <a:rPr lang="en-US"/>
                      <a:pPr/>
                      <a:t>[ДИАПАЗОН ЯЧЕЕК]</a:t>
                    </a:fld>
                    <a:r>
                      <a:rPr lang="en-US" baseline="0"/>
                      <a:t>
</a:t>
                    </a:r>
                    <a:fld id="{338A31C6-440E-45AA-8BBF-F2390CC6FF80}" type="CATEGORYNAME">
                      <a:rPr lang="en-US" baseline="0"/>
                      <a:pPr/>
                      <a:t>[ИМЯ КАТЕГОРИИ]</a:t>
                    </a:fld>
                    <a:r>
                      <a:rPr lang="en-US" baseline="0"/>
                      <a:t>
</a:t>
                    </a:r>
                    <a:fld id="{741AE14C-5B7C-45B4-B16A-E0B0D0CC052D}" type="PERCENTAGE">
                      <a:rPr lang="en-US" baseline="0"/>
                      <a:pPr/>
                      <a:t>[ПРОЦЕНТ]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1A12-489E-AEA9-2C5B6253174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cat>
            <c:strRef>
              <c:f>Лист1!$A$2:$A$12</c:f>
              <c:strCache>
                <c:ptCount val="11"/>
                <c:pt idx="0">
                  <c:v>Общегосударственные вопросы </c:v>
                </c:pt>
                <c:pt idx="1">
                  <c:v>Национальная безопасность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</c:v>
                </c:pt>
                <c:pt idx="7">
                  <c:v>Социальное обеспечение</c:v>
                </c:pt>
                <c:pt idx="8">
                  <c:v>Физическая культура и спорт</c:v>
                </c:pt>
                <c:pt idx="9">
                  <c:v>Обслуживание государственного  внутреннего и муниципального долга</c:v>
                </c:pt>
                <c:pt idx="10">
                  <c:v>Межбюджетные трансферты общего характера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152275.99</c:v>
                </c:pt>
                <c:pt idx="1">
                  <c:v>13350</c:v>
                </c:pt>
                <c:pt idx="2">
                  <c:v>97334.52</c:v>
                </c:pt>
                <c:pt idx="3">
                  <c:v>9691.64</c:v>
                </c:pt>
                <c:pt idx="4">
                  <c:v>19739.689999999999</c:v>
                </c:pt>
                <c:pt idx="5">
                  <c:v>816088</c:v>
                </c:pt>
                <c:pt idx="6">
                  <c:v>269763.69</c:v>
                </c:pt>
                <c:pt idx="7">
                  <c:v>8594.85</c:v>
                </c:pt>
                <c:pt idx="8">
                  <c:v>66932.12</c:v>
                </c:pt>
                <c:pt idx="9">
                  <c:v>9.1199999999999992</c:v>
                </c:pt>
                <c:pt idx="10">
                  <c:v>48570.7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Лист1!$B$2:$B$12</c15:f>
                <c15:dlblRangeCache>
                  <c:ptCount val="11"/>
                  <c:pt idx="0">
                    <c:v>152275,99</c:v>
                  </c:pt>
                  <c:pt idx="1">
                    <c:v>13350</c:v>
                  </c:pt>
                  <c:pt idx="2">
                    <c:v>97334,52</c:v>
                  </c:pt>
                  <c:pt idx="3">
                    <c:v>9691,64</c:v>
                  </c:pt>
                  <c:pt idx="4">
                    <c:v>19739,69</c:v>
                  </c:pt>
                  <c:pt idx="5">
                    <c:v>816088</c:v>
                  </c:pt>
                  <c:pt idx="6">
                    <c:v>269763,69</c:v>
                  </c:pt>
                  <c:pt idx="7">
                    <c:v>8594,85</c:v>
                  </c:pt>
                  <c:pt idx="8">
                    <c:v>66932,12</c:v>
                  </c:pt>
                  <c:pt idx="9">
                    <c:v>9,12</c:v>
                  </c:pt>
                  <c:pt idx="10">
                    <c:v>48570,7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5-1A12-489E-AEA9-2C5B6253174F}"/>
            </c:ext>
          </c:extLst>
        </c:ser>
        <c:ser>
          <c:idx val="1"/>
          <c:order val="1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1"/>
                <c:pt idx="0">
                  <c:v>Общегосударственные вопросы </c:v>
                </c:pt>
                <c:pt idx="1">
                  <c:v>Национальная безопасность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</c:v>
                </c:pt>
                <c:pt idx="7">
                  <c:v>Социальное обеспечение</c:v>
                </c:pt>
                <c:pt idx="8">
                  <c:v>Физическая культура и спорт</c:v>
                </c:pt>
                <c:pt idx="9">
                  <c:v>Обслуживание государственного  внутреннего и муниципального долга</c:v>
                </c:pt>
                <c:pt idx="10">
                  <c:v>Межбюджетные трансферты общего характера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</c:numCache>
            </c:numRef>
          </c:val>
          <c:extLst>
            <c:ext xmlns:c16="http://schemas.microsoft.com/office/drawing/2014/chart" uri="{C3380CC4-5D6E-409C-BE32-E72D297353CC}">
              <c16:uniqueId val="{00000006-1A12-489E-AEA9-2C5B6253174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3CAD7-E6BE-4EB0-8028-AFA9472B2C20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4399"/>
            <a:ext cx="5438140" cy="44662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7075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7075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BD98BA-EB58-4D5F-A2A9-6FFDE81D06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482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D98BA-EB58-4D5F-A2A9-6FFDE81D063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9163" y="744538"/>
            <a:ext cx="4960937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C95F5-E847-40CD-AD27-713128D4D17C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9163" y="744538"/>
            <a:ext cx="4960937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C95F5-E847-40CD-AD27-713128D4D17C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9163" y="744538"/>
            <a:ext cx="4960937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C95F5-E847-40CD-AD27-713128D4D17C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9163" y="744538"/>
            <a:ext cx="4960937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C95F5-E847-40CD-AD27-713128D4D17C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D98BA-EB58-4D5F-A2A9-6FFDE81D063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C95F5-E847-40CD-AD27-713128D4D17C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2421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3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689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219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518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257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172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383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221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73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816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190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4137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321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8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55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466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01BC247-E01C-4778-BD23-4B880C639F2D}" type="datetimeFigureOut">
              <a:rPr lang="ru-RU" smtClean="0"/>
              <a:pPr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F7490A1-8C0E-4383-A887-D9879A9765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7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980729"/>
            <a:ext cx="4857784" cy="4320480"/>
          </a:xfrm>
        </p:spPr>
        <p:txBody>
          <a:bodyPr>
            <a:normAutofit fontScale="90000"/>
          </a:bodyPr>
          <a:lstStyle/>
          <a:p>
            <a:pPr algn="l"/>
            <a:br>
              <a:rPr lang="ru-RU" sz="900" dirty="0"/>
            </a:br>
            <a:r>
              <a:rPr lang="ru-RU" sz="1800" b="1" dirty="0"/>
              <a:t> 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Площадь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18 553 км² 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Население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19 584 чел. 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состав района входят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городское: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посёлок Усть-Баргузин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9 сельских поселений: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Адамовское сельское поселение    —  с. Адамово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Баргузинское сельское поселение  — с. Баргузин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Баянгольское сельское поселение  — с. Баянгол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Сувинское сельское поселение       — с. Суво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Улюнское сельское поселение        — с. Улюн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Уринское сельское поселение         — с. Уро 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Читканское сельское поселение     — с. Читкан 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Хилганайское сельское поселение — с. Хилгана 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Юбилейное сельское поселение    — с. Юбилейный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332656"/>
            <a:ext cx="4824536" cy="5040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/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Баргузинский район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 descr="6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92080" y="1124744"/>
            <a:ext cx="3354077" cy="4299959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778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34" y="181400"/>
            <a:ext cx="541637" cy="806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2560381590"/>
              </p:ext>
            </p:extLst>
          </p:nvPr>
        </p:nvGraphicFramePr>
        <p:xfrm>
          <a:off x="834339" y="1277768"/>
          <a:ext cx="3286148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377166802"/>
              </p:ext>
            </p:extLst>
          </p:nvPr>
        </p:nvGraphicFramePr>
        <p:xfrm>
          <a:off x="5534324" y="1245353"/>
          <a:ext cx="2809537" cy="2443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3276280397"/>
              </p:ext>
            </p:extLst>
          </p:nvPr>
        </p:nvGraphicFramePr>
        <p:xfrm>
          <a:off x="3279234" y="3573016"/>
          <a:ext cx="3096344" cy="2854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Горизонтальный свиток 17"/>
          <p:cNvSpPr/>
          <p:nvPr/>
        </p:nvSpPr>
        <p:spPr>
          <a:xfrm>
            <a:off x="1142976" y="142852"/>
            <a:ext cx="7000924" cy="1143008"/>
          </a:xfrm>
          <a:prstGeom prst="horizontalScroll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12700" algn="ctr">
              <a:lnSpc>
                <a:spcPts val="3650"/>
              </a:lnSpc>
              <a:tabLst>
                <a:tab pos="2319655" algn="l"/>
                <a:tab pos="5697220" algn="l"/>
              </a:tabLst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бюджета(млн.руб.)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52" y="842921"/>
            <a:ext cx="549275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600337"/>
            <a:ext cx="1368152" cy="1652394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620689"/>
            <a:ext cx="6779510" cy="864095"/>
          </a:xfrm>
        </p:spPr>
        <p:txBody>
          <a:bodyPr>
            <a:normAutofit fontScale="90000"/>
          </a:bodyPr>
          <a:lstStyle/>
          <a:p>
            <a:r>
              <a:rPr lang="ru-RU" sz="2000" b="1" i="1" dirty="0"/>
              <a:t>Налоговые и неналоговые доходы бюджета </a:t>
            </a:r>
            <a:br>
              <a:rPr lang="ru-RU" sz="2000" b="1" i="1" dirty="0"/>
            </a:br>
            <a:r>
              <a:rPr lang="ru-RU" sz="2000" b="1" i="1" dirty="0"/>
              <a:t>на 2025 год и плановый период </a:t>
            </a:r>
            <a:br>
              <a:rPr lang="ru-RU" sz="2000" b="1" i="1" dirty="0"/>
            </a:br>
            <a:r>
              <a:rPr lang="ru-RU" sz="2000" b="1" i="1" dirty="0"/>
              <a:t>2026-20</a:t>
            </a:r>
            <a:r>
              <a:rPr lang="en-US" sz="2000" b="1" i="1" dirty="0"/>
              <a:t>2</a:t>
            </a:r>
            <a:r>
              <a:rPr lang="ru-RU" sz="2000" b="1" i="1" dirty="0"/>
              <a:t>7 годов </a:t>
            </a:r>
            <a:r>
              <a:rPr lang="ru-RU" sz="2000" b="1" dirty="0"/>
              <a:t>(тыс.руб.)</a:t>
            </a:r>
            <a:endParaRPr lang="ru-RU" sz="2000" b="1" i="1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425979440"/>
              </p:ext>
            </p:extLst>
          </p:nvPr>
        </p:nvGraphicFramePr>
        <p:xfrm>
          <a:off x="642910" y="1397000"/>
          <a:ext cx="8072494" cy="5032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764704"/>
            <a:ext cx="549275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7067542" cy="481663"/>
          </a:xfrm>
        </p:spPr>
        <p:txBody>
          <a:bodyPr>
            <a:noAutofit/>
          </a:bodyPr>
          <a:lstStyle/>
          <a:p>
            <a:r>
              <a:rPr lang="ru-RU" sz="1800" b="1" dirty="0"/>
              <a:t>Безвозмездные поступления от других бюджетов бюджетной системы Российской Федерации(тыс.руб.)</a:t>
            </a:r>
            <a:endParaRPr lang="ru-RU" sz="1800" b="1" i="1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774916310"/>
              </p:ext>
            </p:extLst>
          </p:nvPr>
        </p:nvGraphicFramePr>
        <p:xfrm>
          <a:off x="642910" y="1397000"/>
          <a:ext cx="8072494" cy="5032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53737"/>
            <a:ext cx="549275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Прямая соединительная линия 16"/>
          <p:cNvCxnSpPr/>
          <p:nvPr/>
        </p:nvCxnSpPr>
        <p:spPr>
          <a:xfrm>
            <a:off x="0" y="4852"/>
            <a:ext cx="9144000" cy="1588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71472" y="343198"/>
            <a:ext cx="8358246" cy="9233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cs typeface="Times New Roman" pitchFamily="18" charset="0"/>
              </a:rPr>
              <a:t>Динамика доходов бюджета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cs typeface="Times New Roman" pitchFamily="18" charset="0"/>
              </a:rPr>
              <a:t> Муниципального образования «Баргузинский район»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cs typeface="Times New Roman" pitchFamily="18" charset="0"/>
              </a:rPr>
              <a:t>на 2025 г и плановый  период 2026-2027 годов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357158" y="1714488"/>
            <a:ext cx="1264573" cy="31700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prstClr val="black"/>
                </a:solidFill>
              </a:rPr>
              <a:t>Тыс. рублей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7786710" y="5429264"/>
            <a:ext cx="818295" cy="23777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prstClr val="black"/>
                </a:solidFill>
              </a:rPr>
              <a:t>годы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501090" y="21429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6308E1F5-8ABB-4409-9646-92EDA7176A19}" type="slidenum">
              <a:rPr lang="ru-RU" smtClean="0">
                <a:solidFill>
                  <a:prstClr val="black"/>
                </a:solidFill>
              </a:rPr>
              <a:pPr algn="ctr"/>
              <a:t>13</a:t>
            </a:fld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334453217"/>
              </p:ext>
            </p:extLst>
          </p:nvPr>
        </p:nvGraphicFramePr>
        <p:xfrm>
          <a:off x="357158" y="1556792"/>
          <a:ext cx="8358246" cy="5015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7" y="263887"/>
            <a:ext cx="549275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1671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альтернативный процесс 9"/>
          <p:cNvSpPr/>
          <p:nvPr/>
        </p:nvSpPr>
        <p:spPr>
          <a:xfrm>
            <a:off x="5286380" y="2214554"/>
            <a:ext cx="3000396" cy="714380"/>
          </a:xfrm>
          <a:prstGeom prst="flowChartAlternateProces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indent="1905" algn="ctr">
              <a:lnSpc>
                <a:spcPts val="1920"/>
              </a:lnSpc>
              <a:spcBef>
                <a:spcPts val="45"/>
              </a:spcBef>
            </a:pPr>
            <a:r>
              <a:rPr lang="ru-RU" spc="-20" dirty="0">
                <a:solidFill>
                  <a:srgbClr val="FFFFFF"/>
                </a:solidFill>
                <a:latin typeface="Arial"/>
                <a:cs typeface="Arial"/>
              </a:rPr>
              <a:t>разделам  </a:t>
            </a:r>
            <a:r>
              <a:rPr lang="ru-RU" spc="-15" dirty="0">
                <a:solidFill>
                  <a:srgbClr val="FFFFFF"/>
                </a:solidFill>
                <a:latin typeface="Arial"/>
                <a:cs typeface="Arial"/>
              </a:rPr>
              <a:t>бюджетной  </a:t>
            </a:r>
            <a:r>
              <a:rPr lang="ru-RU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lang="ru-RU" spc="-5" dirty="0">
                <a:solidFill>
                  <a:srgbClr val="FFFFFF"/>
                </a:solidFill>
                <a:latin typeface="Arial"/>
                <a:cs typeface="Arial"/>
              </a:rPr>
              <a:t>ласси</a:t>
            </a:r>
            <a:r>
              <a:rPr lang="ru-RU" spc="-15" dirty="0">
                <a:solidFill>
                  <a:srgbClr val="FFFFFF"/>
                </a:solidFill>
                <a:latin typeface="Arial"/>
                <a:cs typeface="Arial"/>
              </a:rPr>
              <a:t>ф</a:t>
            </a:r>
            <a:r>
              <a:rPr lang="ru-RU" spc="-5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lang="ru-RU" spc="20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lang="ru-RU" spc="-5" dirty="0">
                <a:solidFill>
                  <a:srgbClr val="FFFFFF"/>
                </a:solidFill>
                <a:latin typeface="Arial"/>
                <a:cs typeface="Arial"/>
              </a:rPr>
              <a:t>ац</a:t>
            </a:r>
            <a:r>
              <a:rPr lang="ru-RU" spc="-15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lang="ru-RU" spc="-5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endParaRPr lang="ru-RU" dirty="0">
              <a:latin typeface="Arial"/>
              <a:cs typeface="Arial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5286380" y="3286124"/>
            <a:ext cx="3000396" cy="714380"/>
          </a:xfrm>
          <a:prstGeom prst="flowChartAlternate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indent="-1270" algn="ctr">
              <a:lnSpc>
                <a:spcPts val="1920"/>
              </a:lnSpc>
              <a:spcBef>
                <a:spcPts val="45"/>
              </a:spcBef>
            </a:pPr>
            <a:r>
              <a:rPr lang="ru-RU" spc="-10" dirty="0">
                <a:solidFill>
                  <a:srgbClr val="FFFFFF"/>
                </a:solidFill>
                <a:latin typeface="Arial"/>
                <a:cs typeface="Arial"/>
              </a:rPr>
              <a:t>главным  </a:t>
            </a:r>
            <a:r>
              <a:rPr lang="ru-RU" spc="-5" dirty="0">
                <a:solidFill>
                  <a:srgbClr val="FFFFFF"/>
                </a:solidFill>
                <a:latin typeface="Arial"/>
                <a:cs typeface="Arial"/>
              </a:rPr>
              <a:t>ра</a:t>
            </a:r>
            <a:r>
              <a:rPr lang="ru-RU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lang="ru-RU" spc="-5" dirty="0">
                <a:solidFill>
                  <a:srgbClr val="FFFFFF"/>
                </a:solidFill>
                <a:latin typeface="Arial"/>
                <a:cs typeface="Arial"/>
              </a:rPr>
              <a:t>по</a:t>
            </a:r>
            <a:r>
              <a:rPr lang="ru-RU" spc="-20" dirty="0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lang="ru-RU" spc="-5" dirty="0">
                <a:solidFill>
                  <a:srgbClr val="FFFFFF"/>
                </a:solidFill>
                <a:latin typeface="Arial"/>
                <a:cs typeface="Arial"/>
              </a:rPr>
              <a:t>яди</a:t>
            </a:r>
            <a:r>
              <a:rPr lang="ru-RU" spc="-20" dirty="0">
                <a:solidFill>
                  <a:srgbClr val="FFFFFF"/>
                </a:solidFill>
                <a:latin typeface="Arial"/>
                <a:cs typeface="Arial"/>
              </a:rPr>
              <a:t>т</a:t>
            </a:r>
            <a:r>
              <a:rPr lang="ru-RU" spc="-55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lang="ru-RU" spc="-5" dirty="0">
                <a:solidFill>
                  <a:srgbClr val="FFFFFF"/>
                </a:solidFill>
                <a:latin typeface="Arial"/>
                <a:cs typeface="Arial"/>
              </a:rPr>
              <a:t>лям</a:t>
            </a:r>
            <a:endParaRPr lang="ru-RU" dirty="0">
              <a:latin typeface="Arial"/>
              <a:cs typeface="Arial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5286380" y="4429132"/>
            <a:ext cx="3000396" cy="714380"/>
          </a:xfrm>
          <a:prstGeom prst="flowChartAlternate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12065" marR="5080" algn="ctr">
              <a:lnSpc>
                <a:spcPts val="1920"/>
              </a:lnSpc>
              <a:spcBef>
                <a:spcPts val="45"/>
              </a:spcBef>
            </a:pPr>
            <a:r>
              <a:rPr lang="ru-RU" spc="-5" dirty="0">
                <a:solidFill>
                  <a:srgbClr val="FFFFFF"/>
                </a:solidFill>
                <a:latin typeface="Arial"/>
                <a:cs typeface="Arial"/>
              </a:rPr>
              <a:t>м</a:t>
            </a:r>
            <a:r>
              <a:rPr lang="ru-RU" spc="-25" dirty="0">
                <a:solidFill>
                  <a:srgbClr val="FFFFFF"/>
                </a:solidFill>
                <a:latin typeface="Arial"/>
                <a:cs typeface="Arial"/>
              </a:rPr>
              <a:t>у</a:t>
            </a:r>
            <a:r>
              <a:rPr lang="ru-RU" spc="-10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lang="ru-RU" spc="-5" dirty="0">
                <a:solidFill>
                  <a:srgbClr val="FFFFFF"/>
                </a:solidFill>
                <a:latin typeface="Arial"/>
                <a:cs typeface="Arial"/>
              </a:rPr>
              <a:t>ици</a:t>
            </a:r>
            <a:r>
              <a:rPr lang="ru-RU" spc="-10" dirty="0">
                <a:solidFill>
                  <a:srgbClr val="FFFFFF"/>
                </a:solidFill>
                <a:latin typeface="Arial"/>
                <a:cs typeface="Arial"/>
              </a:rPr>
              <a:t>п</a:t>
            </a:r>
            <a:r>
              <a:rPr lang="ru-RU" spc="-5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lang="ru-RU" spc="5" dirty="0">
                <a:solidFill>
                  <a:srgbClr val="FFFFFF"/>
                </a:solidFill>
                <a:latin typeface="Arial"/>
                <a:cs typeface="Arial"/>
              </a:rPr>
              <a:t>л</a:t>
            </a:r>
            <a:r>
              <a:rPr lang="ru-RU" dirty="0">
                <a:solidFill>
                  <a:srgbClr val="FFFFFF"/>
                </a:solidFill>
                <a:latin typeface="Arial"/>
                <a:cs typeface="Arial"/>
              </a:rPr>
              <a:t>ь</a:t>
            </a:r>
            <a:r>
              <a:rPr lang="ru-RU" spc="-10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lang="ru-RU" spc="-5" dirty="0">
                <a:solidFill>
                  <a:srgbClr val="FFFFFF"/>
                </a:solidFill>
                <a:latin typeface="Arial"/>
                <a:cs typeface="Arial"/>
              </a:rPr>
              <a:t>ым  программам</a:t>
            </a:r>
            <a:endParaRPr lang="ru-RU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14546" y="357166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/>
              <a:t>Расходы бюджета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187624" y="2675829"/>
            <a:ext cx="2808312" cy="18047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Расходы бюджета распределены по: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5633"/>
            <a:ext cx="549275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482170"/>
            <a:ext cx="2614871" cy="1666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 useBgFill="1">
        <p:nvSpPr>
          <p:cNvPr id="5" name="Стрелка вправо 4"/>
          <p:cNvSpPr/>
          <p:nvPr/>
        </p:nvSpPr>
        <p:spPr>
          <a:xfrm>
            <a:off x="4225638" y="2433513"/>
            <a:ext cx="978408" cy="48463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5" y="3286124"/>
            <a:ext cx="1006475" cy="54292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571" y="4429132"/>
            <a:ext cx="1006475" cy="54292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2220024832"/>
              </p:ext>
            </p:extLst>
          </p:nvPr>
        </p:nvGraphicFramePr>
        <p:xfrm>
          <a:off x="151470" y="1307580"/>
          <a:ext cx="8786874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7" name="Прямая соединительная линия 16"/>
          <p:cNvCxnSpPr/>
          <p:nvPr/>
        </p:nvCxnSpPr>
        <p:spPr>
          <a:xfrm>
            <a:off x="0" y="212702"/>
            <a:ext cx="9144000" cy="1588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08660" y="415202"/>
            <a:ext cx="8429684" cy="923330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cs typeface="Times New Roman" pitchFamily="18" charset="0"/>
              </a:rPr>
              <a:t>Структура расходов бюджета муниципального образования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cs typeface="Times New Roman" pitchFamily="18" charset="0"/>
              </a:rPr>
              <a:t>«Баргузинский район»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cs typeface="Times New Roman" pitchFamily="18" charset="0"/>
              </a:rPr>
              <a:t>на 2025 год (тыс. рублей/%)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501090" y="21429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1D75A6-82DD-445E-A8D1-58EA56D01ADC}" type="slidenum">
              <a:rPr lang="ru-RU" smtClean="0">
                <a:solidFill>
                  <a:prstClr val="black"/>
                </a:solidFill>
              </a:rPr>
              <a:pPr algn="ctr"/>
              <a:t>15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0628" y="4000504"/>
            <a:ext cx="1865368" cy="369332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59" y="474435"/>
            <a:ext cx="549275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8391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20080"/>
          </a:xfrm>
        </p:spPr>
        <p:txBody>
          <a:bodyPr>
            <a:noAutofit/>
          </a:bodyPr>
          <a:lstStyle/>
          <a:p>
            <a:r>
              <a:rPr lang="ru-RU" sz="14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Распределение бюджетных ассигнований по разделам</a:t>
            </a:r>
            <a:br>
              <a:rPr lang="ru-RU" sz="14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ru-RU" sz="14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классификации расходов на 2025 год и плановый период 2026-2027г.г., тыс. руб.</a:t>
            </a:r>
            <a:endParaRPr lang="ru-RU" sz="1400" b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70107"/>
              </p:ext>
            </p:extLst>
          </p:nvPr>
        </p:nvGraphicFramePr>
        <p:xfrm>
          <a:off x="179514" y="857234"/>
          <a:ext cx="8607327" cy="552980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803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5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2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15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30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42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189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42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5152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 2025 год</a:t>
                      </a:r>
                    </a:p>
                    <a:p>
                      <a:pPr algn="ctr"/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Уд.вес.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</a:p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Уд.вес.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 2027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Уд.вес.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4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0100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152275,99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95073,59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8,09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95995,39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8,08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93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Нац.безопасность и правоохранительная деятельность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0300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13350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6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latin typeface="Times New Roman" pitchFamily="18" charset="0"/>
                          <a:cs typeface="Times New Roman" pitchFamily="18" charset="0"/>
                        </a:rPr>
                        <a:t>0400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97334,52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86544,67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7,36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45860,14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3,86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4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0500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9691,64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7610,64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7529,94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4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0600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19739,69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26716,3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2,27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49594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4,17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16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0700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816088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54,32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809860,81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68,89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827842,32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69,69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54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0800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269763,69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17,96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54099,05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55055,01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4,63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16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8594,85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8603,58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8626,52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0,73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54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66932,12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31287,12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2,66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32987,12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2,78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00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муниципального долга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1300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858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 бюджетам субъектов РФ и муниципальных образований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48570,7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47773,6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4,06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47776,5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4,02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54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Условно утверждаемые расходы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0,0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7938,73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0,68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16565,07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1,39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512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1502350,29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1175608,08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1187931,99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58" y="188640"/>
            <a:ext cx="442274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Структура расходов бюджета МО «Баргузинский район» по ГРБС (тыс. руб.)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435652"/>
              </p:ext>
            </p:extLst>
          </p:nvPr>
        </p:nvGraphicFramePr>
        <p:xfrm>
          <a:off x="107504" y="928668"/>
          <a:ext cx="8607899" cy="549197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134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6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2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93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61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25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6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61498"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000" baseline="0" dirty="0">
                          <a:latin typeface="Times New Roman" pitchFamily="18" charset="0"/>
                          <a:cs typeface="Times New Roman" pitchFamily="18" charset="0"/>
                        </a:rPr>
                        <a:t> ГРБС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 2025 год</a:t>
                      </a:r>
                    </a:p>
                    <a:p>
                      <a:pPr algn="ctr"/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Уд.вес.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</a:p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2026год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Уд.вес.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 2027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Уд.вес.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00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Контрольно-счетная палата муниципального образования «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Баргузинский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3 881,51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3 881,51</a:t>
                      </a:r>
                    </a:p>
                    <a:p>
                      <a:pPr algn="ctr" fontAlgn="t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3 881,51</a:t>
                      </a:r>
                    </a:p>
                    <a:p>
                      <a:pPr algn="ctr" fontAlgn="t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0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Совет депутатов МО "Баргузинский район"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3 867,17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3 867,17</a:t>
                      </a:r>
                    </a:p>
                    <a:p>
                      <a:pPr algn="ctr" fontAlgn="t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3 867,17</a:t>
                      </a:r>
                    </a:p>
                    <a:p>
                      <a:pPr algn="ctr" fontAlgn="t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86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МКУ "Управление финансов администрации МО "Баргузинский район"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68 705,36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67 831,76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3 867,17</a:t>
                      </a:r>
                    </a:p>
                    <a:p>
                      <a:pPr algn="ctr" fontAlgn="t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43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МКУ Баргузинский районный комитет имущественных отношений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318 715,85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21,21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124 963,10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107 075,57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9,01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16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МКУК "Районное культурно-досуговое объединение"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113 112,79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71 959,74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73 915,69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6,22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86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МКУ "Управление образования администрации МО "Баргузинский район""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784 724,85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52,23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791 897,48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67,36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808 878,99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68,09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36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МКУ « Отдел физической</a:t>
                      </a:r>
                      <a:r>
                        <a:rPr lang="ru-RU" sz="10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культуры, спорту и молодежной политике» Администрации МО «Баргузинский район»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69 369,8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33 760,04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35 482,98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2,99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16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МКУ "Администрация МО "Баргузинский район""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139 972,95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69 508,56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70 430,36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5,93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16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Условно утверждаемые расходы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7 938,73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16 565,07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1,39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3973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068967"/>
              </p:ext>
            </p:extLst>
          </p:nvPr>
        </p:nvGraphicFramePr>
        <p:xfrm>
          <a:off x="107504" y="587204"/>
          <a:ext cx="8754422" cy="616370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44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6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294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581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89851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/>
                        <a:t>№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126" marR="9126" marT="91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2024г.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2025г.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изм. к 2024г., %</a:t>
                      </a:r>
                      <a:endParaRPr lang="ru-RU" sz="9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2026г.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изм. к 2025г., %</a:t>
                      </a:r>
                      <a:endParaRPr lang="ru-RU" sz="9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2027г.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изм. к 2026г., %</a:t>
                      </a:r>
                      <a:endParaRPr lang="ru-RU" sz="9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649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/>
                        <a:t>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 "Профилактика терроризма и экстремизма на территории МО "</a:t>
                      </a:r>
                      <a:r>
                        <a:rPr lang="ru-RU" sz="800" b="0" i="0" u="none" strike="noStrike" dirty="0" err="1">
                          <a:latin typeface="Times New Roman"/>
                        </a:rPr>
                        <a:t>Баргузинский</a:t>
                      </a:r>
                      <a:r>
                        <a:rPr lang="ru-RU" sz="800" b="0" i="0" u="none" strike="noStrike" dirty="0">
                          <a:latin typeface="Times New Roman"/>
                        </a:rPr>
                        <a:t> район" на 2022-2024 годы"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096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 "Развитие агропромышленного комплекса в </a:t>
                      </a:r>
                      <a:r>
                        <a:rPr lang="ru-RU" sz="800" b="0" i="0" u="none" strike="noStrike" dirty="0" err="1">
                          <a:latin typeface="Times New Roman"/>
                        </a:rPr>
                        <a:t>Баргузинском</a:t>
                      </a:r>
                      <a:r>
                        <a:rPr lang="ru-RU" sz="800" b="0" i="0" u="none" strike="noStrike" dirty="0">
                          <a:latin typeface="Times New Roman"/>
                        </a:rPr>
                        <a:t> районе на 2022-2024 годы"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734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 "Профилактика преступлений и иных правонарушений в МО "</a:t>
                      </a:r>
                      <a:r>
                        <a:rPr lang="ru-RU" sz="800" b="0" i="0" u="none" strike="noStrike" dirty="0" err="1">
                          <a:latin typeface="Times New Roman"/>
                        </a:rPr>
                        <a:t>Баргузинский</a:t>
                      </a:r>
                      <a:r>
                        <a:rPr lang="ru-RU" sz="800" b="0" i="0" u="none" strike="noStrike" dirty="0">
                          <a:latin typeface="Times New Roman"/>
                        </a:rPr>
                        <a:t> район" на 2022-2024 годы"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158,8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907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 "Комплексное развитие сельских территорий МО "Баргузинский район" на период до 2025 года"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193 487,29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226 358,27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22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 "Социально-экономическое развитие коренных малочисленных народов Севера </a:t>
                      </a:r>
                      <a:r>
                        <a:rPr lang="ru-RU" sz="800" b="0" i="0" u="none" strike="noStrike" dirty="0" err="1">
                          <a:latin typeface="Times New Roman"/>
                        </a:rPr>
                        <a:t>Баргузинского</a:t>
                      </a:r>
                      <a:r>
                        <a:rPr lang="ru-RU" sz="800" b="0" i="0" u="none" strike="noStrike" dirty="0">
                          <a:latin typeface="Times New Roman"/>
                        </a:rPr>
                        <a:t> района на 2024-2026 годы"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145,66</a:t>
                      </a: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199,72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137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3569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 "Развитие системы образования </a:t>
                      </a:r>
                      <a:r>
                        <a:rPr lang="ru-RU" sz="800" b="0" i="0" u="none" strike="noStrike" dirty="0" err="1">
                          <a:latin typeface="Times New Roman"/>
                        </a:rPr>
                        <a:t>Баргузинского</a:t>
                      </a:r>
                      <a:r>
                        <a:rPr lang="ru-RU" sz="800" b="0" i="0" u="none" strike="noStrike" dirty="0">
                          <a:latin typeface="Times New Roman"/>
                        </a:rPr>
                        <a:t> района на 2023- 2025гг. и на период до 2027г."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792 315,74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742 932,27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93,8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789 092,92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106,2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806 074,44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102,15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79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 "Сохранение и развитие культуры  и искусства Баргузинского района на 2025-2029 гг."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114 088,55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113 112,8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99,1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71 959,74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63,6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73 915,69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102,71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167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 "Управление имуществом и земельными ресурсами на 2021-2025 годы"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26 851,54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7 574,74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28,2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6390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 "Регулирование численности волков по </a:t>
                      </a:r>
                      <a:r>
                        <a:rPr lang="ru-RU" sz="800" b="0" i="0" u="none" strike="noStrike" dirty="0" err="1">
                          <a:latin typeface="Times New Roman"/>
                        </a:rPr>
                        <a:t>Баргузинскому</a:t>
                      </a:r>
                      <a:r>
                        <a:rPr lang="ru-RU" sz="800" b="0" i="0" u="none" strike="noStrike" dirty="0">
                          <a:latin typeface="Times New Roman"/>
                        </a:rPr>
                        <a:t> району на 2023-2025 годы"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22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 "Развитие физической культуры, спорта и молодежной политики в муниципальном образовании "Баргузинский район" на 2025-2027 годы"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60 040,7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69 369,82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33 760,04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48,66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33 782,98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100,06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22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 "Организация общественных работ в муниципальном образовании "</a:t>
                      </a:r>
                      <a:r>
                        <a:rPr lang="ru-RU" sz="800" b="0" i="0" u="none" strike="noStrike" dirty="0" err="1">
                          <a:latin typeface="Times New Roman"/>
                        </a:rPr>
                        <a:t>Баргузинский</a:t>
                      </a:r>
                      <a:r>
                        <a:rPr lang="ru-RU" sz="800" b="0" i="0" u="none" strike="noStrike" dirty="0">
                          <a:latin typeface="Times New Roman"/>
                        </a:rPr>
                        <a:t> район" на 2023-2025 годы"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668,0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2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 "Охрана окружающей среды на территории </a:t>
                      </a:r>
                      <a:r>
                        <a:rPr lang="ru-RU" sz="800" b="0" i="0" u="none" strike="noStrike" dirty="0" err="1">
                          <a:latin typeface="Times New Roman"/>
                        </a:rPr>
                        <a:t>Баргузинского</a:t>
                      </a:r>
                      <a:r>
                        <a:rPr lang="ru-RU" sz="800" b="0" i="0" u="none" strike="noStrike" dirty="0">
                          <a:latin typeface="Times New Roman"/>
                        </a:rPr>
                        <a:t> района" на 2020-2026 годы"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19 079,43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15 956,84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83,6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730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4,57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81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 "Развитие муниципальной службы в </a:t>
                      </a:r>
                      <a:r>
                        <a:rPr lang="ru-RU" sz="800" b="0" i="0" u="none" strike="noStrike" dirty="0" err="1">
                          <a:latin typeface="Times New Roman"/>
                        </a:rPr>
                        <a:t>Баргузинском</a:t>
                      </a:r>
                      <a:r>
                        <a:rPr lang="ru-RU" sz="800" b="0" i="0" u="none" strike="noStrike" dirty="0">
                          <a:latin typeface="Times New Roman"/>
                        </a:rPr>
                        <a:t> районе на 2022-2025 годы"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288,0</a:t>
                      </a: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59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 "Формирование комфортной городской среды на 2018-2024г.г.  в МО "</a:t>
                      </a:r>
                      <a:r>
                        <a:rPr lang="ru-RU" sz="800" b="0" i="0" u="none" strike="noStrike" dirty="0" err="1">
                          <a:latin typeface="Times New Roman"/>
                        </a:rPr>
                        <a:t>Баргузинский</a:t>
                      </a:r>
                      <a:r>
                        <a:rPr lang="ru-RU" sz="800" b="0" i="0" u="none" strike="noStrike" dirty="0">
                          <a:latin typeface="Times New Roman"/>
                        </a:rPr>
                        <a:t> район" Республики Бурятия"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2 439,27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latin typeface="Times New Roman"/>
                        </a:rPr>
                        <a:t>Муниципальная программа «Сохранение и развитие бурятского языка в МО «</a:t>
                      </a:r>
                      <a:r>
                        <a:rPr lang="ru-RU" sz="800" b="0" i="0" u="none" strike="noStrike" dirty="0" err="1">
                          <a:latin typeface="Times New Roman"/>
                        </a:rPr>
                        <a:t>Баргузинский</a:t>
                      </a:r>
                      <a:r>
                        <a:rPr lang="ru-RU" sz="800" b="0" i="0" u="none" strike="noStrike" dirty="0">
                          <a:latin typeface="Times New Roman"/>
                        </a:rPr>
                        <a:t> район» на 2022-2025годы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522,0</a:t>
                      </a: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81,6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15,6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73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 "Безопасность жизнедеятельности в муниципальном образовании "</a:t>
                      </a:r>
                      <a:r>
                        <a:rPr lang="ru-RU" sz="800" b="0" i="0" u="none" strike="noStrike" dirty="0" err="1">
                          <a:latin typeface="Times New Roman"/>
                        </a:rPr>
                        <a:t>Баргузинский</a:t>
                      </a:r>
                      <a:r>
                        <a:rPr lang="ru-RU" sz="800" b="0" i="0" u="none" strike="noStrike" dirty="0">
                          <a:latin typeface="Times New Roman"/>
                        </a:rPr>
                        <a:t> район" на 2022-2024 годы"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3 034,9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69121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 «Развитие туризма и благоустройство мест массового отдыха в Баргузинском районе на 2024-2028 годы»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58,0</a:t>
                      </a: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508441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МП«Развитие сельских автомобильных дорог общего пользования местного значения в </a:t>
                      </a:r>
                      <a:r>
                        <a:rPr lang="ru-RU" sz="800" b="0" i="0" u="none" strike="noStrike" dirty="0" err="1">
                          <a:latin typeface="Times New Roman"/>
                        </a:rPr>
                        <a:t>Баргузинском</a:t>
                      </a:r>
                      <a:r>
                        <a:rPr lang="ru-RU" sz="800" b="0" i="0" u="none" strike="noStrike" dirty="0">
                          <a:latin typeface="Times New Roman"/>
                        </a:rPr>
                        <a:t> районе Республики Бурятия на период 2021-2024 гг.»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22 217,9</a:t>
                      </a:r>
                    </a:p>
                  </a:txBody>
                  <a:tcPr marL="9126" marR="9126" marT="912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6" marR="9126" marT="912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1 236 605,77</a:t>
                      </a: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1 175 886,03</a:t>
                      </a:r>
                    </a:p>
                    <a:p>
                      <a:pPr algn="ctr" fontAlgn="ctr"/>
                      <a:endParaRPr lang="ru-RU" sz="8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95,1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895 542,7</a:t>
                      </a: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76,16</a:t>
                      </a: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913 773,11</a:t>
                      </a: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102,03</a:t>
                      </a:r>
                    </a:p>
                  </a:txBody>
                  <a:tcPr marL="9126" marR="9126" marT="9126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14282" y="1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Муниципальные программы, предусмотренные в бюджете</a:t>
            </a:r>
          </a:p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на 2025 год и плановый период 2026-2027гг.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3973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7624" y="214290"/>
            <a:ext cx="78135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cs typeface="Times New Roman" pitchFamily="18" charset="0"/>
              </a:rPr>
              <a:t>Баргузинский район</a:t>
            </a:r>
            <a:endParaRPr lang="ru-RU" sz="1400" dirty="0">
              <a:solidFill>
                <a:srgbClr val="002060"/>
              </a:solidFill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0" y="714356"/>
            <a:ext cx="9144000" cy="1588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7158" y="857232"/>
            <a:ext cx="8501122" cy="369332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Контактная информация и обратная связь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1472" y="1353909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Подготовлено Управлением  финансов 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Администрации МО «Баргузинский район»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85786" y="2000240"/>
            <a:ext cx="750099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671610, Республика Бурятия, с. Баргузин, ул. Ленина, 19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Электронная почта : </a:t>
            </a:r>
            <a:r>
              <a:rPr lang="en-US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finotdel01@mail.ru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Телефон приемной: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8(30131) 41141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Факс: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8(30131) 41141 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Режим работы: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Понедельник - пятница с 8:00 до 16:30 (понедельник с 8:00 до 17:30)</a:t>
            </a:r>
          </a:p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Перерыв с 12:00 до 13:30</a:t>
            </a:r>
          </a:p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Выходные дни: суббота, воскресенье</a:t>
            </a:r>
          </a:p>
          <a:p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01090" y="21429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DEBBDCDD-2EFD-4F45-BEDA-061E73E3340B}" type="slidenum">
              <a:rPr lang="ru-RU" smtClean="0">
                <a:solidFill>
                  <a:prstClr val="black"/>
                </a:solidFill>
              </a:rPr>
              <a:pPr algn="ctr"/>
              <a:t>19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4348" y="5507196"/>
            <a:ext cx="7929618" cy="276999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just">
              <a:defRPr/>
            </a:pPr>
            <a:endParaRPr lang="ru-RU" sz="1200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66" y="260565"/>
            <a:ext cx="43973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89040"/>
            <a:ext cx="2483992" cy="1652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8522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Administraci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Горизонтальный свиток 4"/>
          <p:cNvSpPr/>
          <p:nvPr/>
        </p:nvSpPr>
        <p:spPr>
          <a:xfrm>
            <a:off x="428596" y="0"/>
            <a:ext cx="8358246" cy="2780928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Aharoni" panose="02010803020104030203" pitchFamily="2" charset="-79"/>
              </a:rPr>
              <a:t>Бюджет для граждан</a:t>
            </a:r>
            <a:br>
              <a:rPr lang="ru-RU" sz="3200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Aharoni" panose="02010803020104030203" pitchFamily="2" charset="-79"/>
              </a:rPr>
              <a:t>Подготовлен на основании решения Совета депутатов МО «Баргузинский район» от </a:t>
            </a:r>
            <a:r>
              <a:rPr lang="en-US" dirty="0">
                <a:latin typeface="Times New Roman" pitchFamily="18" charset="0"/>
                <a:cs typeface="Aharoni" panose="02010803020104030203" pitchFamily="2" charset="-79"/>
              </a:rPr>
              <a:t>2</a:t>
            </a:r>
            <a:r>
              <a:rPr lang="ru-RU" dirty="0">
                <a:latin typeface="Times New Roman" pitchFamily="18" charset="0"/>
                <a:cs typeface="Aharoni" panose="02010803020104030203" pitchFamily="2" charset="-79"/>
              </a:rPr>
              <a:t>4.12.2024 года № 31 </a:t>
            </a:r>
            <a:r>
              <a:rPr lang="ru-RU" dirty="0">
                <a:latin typeface="Times New Roman" pitchFamily="18" charset="0"/>
              </a:rPr>
              <a:t>«О бюджете муниципального образования «Баргузинский район» на 2025 год и плановый период 2026 и 2027 годов»</a:t>
            </a:r>
          </a:p>
          <a:p>
            <a:pPr algn="ctr"/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241" y="404664"/>
            <a:ext cx="528615" cy="787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4357694"/>
            <a:ext cx="8329642" cy="1768469"/>
          </a:xfrm>
        </p:spPr>
        <p:txBody>
          <a:bodyPr/>
          <a:lstStyle/>
          <a:p>
            <a:pPr>
              <a:buNone/>
            </a:pPr>
            <a:r>
              <a:rPr lang="ru-RU" spc="5" dirty="0"/>
              <a:t>                </a:t>
            </a:r>
          </a:p>
          <a:p>
            <a:pPr>
              <a:buNone/>
            </a:pPr>
            <a:r>
              <a:rPr lang="ru-RU" spc="5" dirty="0"/>
              <a:t> </a:t>
            </a:r>
            <a:r>
              <a:rPr lang="ru-RU" sz="4800" b="1" spc="5" dirty="0">
                <a:latin typeface="Segoe Print" pitchFamily="2" charset="0"/>
                <a:ea typeface="Arial Unicode MS" pitchFamily="34" charset="-128"/>
                <a:cs typeface="EucrosiaUPC" pitchFamily="18" charset="-34"/>
              </a:rPr>
              <a:t>Б</a:t>
            </a:r>
            <a:r>
              <a:rPr lang="ru-RU" sz="4800" b="1" spc="-70" dirty="0">
                <a:latin typeface="Segoe Print" pitchFamily="2" charset="0"/>
                <a:ea typeface="Arial Unicode MS" pitchFamily="34" charset="-128"/>
                <a:cs typeface="EucrosiaUPC" pitchFamily="18" charset="-34"/>
              </a:rPr>
              <a:t>ю</a:t>
            </a:r>
            <a:r>
              <a:rPr lang="ru-RU" sz="4800" b="1" dirty="0">
                <a:latin typeface="Segoe Print" pitchFamily="2" charset="0"/>
                <a:ea typeface="Arial Unicode MS" pitchFamily="34" charset="-128"/>
                <a:cs typeface="EucrosiaUPC" pitchFamily="18" charset="-34"/>
              </a:rPr>
              <a:t>д</a:t>
            </a:r>
            <a:r>
              <a:rPr lang="ru-RU" sz="4800" b="1" spc="-70" dirty="0">
                <a:latin typeface="Segoe Print" pitchFamily="2" charset="0"/>
                <a:ea typeface="Arial Unicode MS" pitchFamily="34" charset="-128"/>
                <a:cs typeface="EucrosiaUPC" pitchFamily="18" charset="-34"/>
              </a:rPr>
              <a:t>ж</a:t>
            </a:r>
            <a:r>
              <a:rPr lang="ru-RU" sz="4800" b="1" spc="-65" dirty="0">
                <a:latin typeface="Segoe Print" pitchFamily="2" charset="0"/>
                <a:ea typeface="Arial Unicode MS" pitchFamily="34" charset="-128"/>
                <a:cs typeface="EucrosiaUPC" pitchFamily="18" charset="-34"/>
              </a:rPr>
              <a:t>е</a:t>
            </a:r>
            <a:r>
              <a:rPr lang="ru-RU" sz="4800" b="1" dirty="0">
                <a:latin typeface="Segoe Print" pitchFamily="2" charset="0"/>
                <a:ea typeface="Arial Unicode MS" pitchFamily="34" charset="-128"/>
                <a:cs typeface="EucrosiaUPC" pitchFamily="18" charset="-34"/>
              </a:rPr>
              <a:t>т	для	граждан</a:t>
            </a:r>
          </a:p>
        </p:txBody>
      </p:sp>
      <p:sp>
        <p:nvSpPr>
          <p:cNvPr id="6" name="Овальная выноска 5"/>
          <p:cNvSpPr/>
          <p:nvPr/>
        </p:nvSpPr>
        <p:spPr>
          <a:xfrm>
            <a:off x="1907704" y="548680"/>
            <a:ext cx="6552728" cy="3816424"/>
          </a:xfrm>
          <a:prstGeom prst="wedgeEllipse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" algn="just">
              <a:lnSpc>
                <a:spcPct val="100000"/>
              </a:lnSpc>
            </a:pP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«Бюджет для граждан» – информационный сборник, который познакомит население района с основными положениями главного финансового документа Баргузинского района – районного бюджета, а именно с бюджетом МО «Баргузинского района» на 2025 год и на плановый период 2026-2027 гг. В сборнике в доступной форме представлено описание доходов, расходов бюджета и структуры, приоритетные направления расходования бюджетных средств, объемы бюджетных ассигнований, направляемых на финансирование социально-значимых мероприятий в сфере образования, культуры, жилищно-коммунального хозяйства и других сферах.</a:t>
            </a:r>
          </a:p>
          <a:p>
            <a:pPr marL="180000" marR="39370" indent="-1905" algn="just">
              <a:lnSpc>
                <a:spcPct val="100000"/>
              </a:lnSpc>
            </a:pP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«Бюджет для граждан» нацелен на широкий круг пользователей – всех граждан    района, интересы которых в той или </a:t>
            </a:r>
            <a:r>
              <a:rPr lang="ru-RU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иной мере затронуты районным бюджетом.</a:t>
            </a:r>
          </a:p>
          <a:p>
            <a:pPr algn="ctr"/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1331468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6" y="403293"/>
            <a:ext cx="682877" cy="1016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sz="3600" dirty="0">
                <a:latin typeface="Segoe Script" pitchFamily="34" charset="0"/>
              </a:rPr>
            </a:br>
            <a:endParaRPr lang="ru-RU" sz="3600" dirty="0">
              <a:latin typeface="Segoe Script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1376" y="1928802"/>
            <a:ext cx="3634870" cy="20769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Бюджет МО «Баргузинский район» основывается на:</a:t>
            </a:r>
            <a:endParaRPr lang="ru-RU" sz="3200" dirty="0"/>
          </a:p>
        </p:txBody>
      </p:sp>
      <p:sp>
        <p:nvSpPr>
          <p:cNvPr id="14" name="Овал 13"/>
          <p:cNvSpPr/>
          <p:nvPr/>
        </p:nvSpPr>
        <p:spPr>
          <a:xfrm>
            <a:off x="5572132" y="777111"/>
            <a:ext cx="2928958" cy="883921"/>
          </a:xfrm>
          <a:prstGeom prst="ellipse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Бюджетном послании Президента Российской Федерации</a:t>
            </a:r>
            <a:endParaRPr lang="ru-RU" sz="1200" dirty="0"/>
          </a:p>
        </p:txBody>
      </p:sp>
      <p:sp>
        <p:nvSpPr>
          <p:cNvPr id="15" name="Овал 14"/>
          <p:cNvSpPr/>
          <p:nvPr/>
        </p:nvSpPr>
        <p:spPr>
          <a:xfrm>
            <a:off x="5643570" y="1928802"/>
            <a:ext cx="2903534" cy="1018114"/>
          </a:xfrm>
          <a:prstGeom prst="ellips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Прогнозе социально-экономического развития Баргузинском районе</a:t>
            </a:r>
          </a:p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5643570" y="3143248"/>
            <a:ext cx="2857520" cy="1143008"/>
          </a:xfrm>
          <a:prstGeom prst="ellipse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tx1"/>
              </a:solidFill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Основных направлениях бюджетной политики в Баргузинском районе</a:t>
            </a:r>
          </a:p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5508104" y="4581128"/>
            <a:ext cx="3000396" cy="1018114"/>
          </a:xfrm>
          <a:prstGeom prst="ellipse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tx1"/>
              </a:solidFill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Муниципальных программах в Баргузинском районе</a:t>
            </a:r>
          </a:p>
          <a:p>
            <a:pPr algn="ctr"/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 rot="20127067">
            <a:off x="4321703" y="1304922"/>
            <a:ext cx="857256" cy="35719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4500562" y="2000240"/>
            <a:ext cx="857256" cy="35719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4500562" y="3143248"/>
            <a:ext cx="857256" cy="35719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1420531">
            <a:off x="4393326" y="3800401"/>
            <a:ext cx="857256" cy="35719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05740"/>
            <a:ext cx="2273913" cy="194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7187"/>
            <a:ext cx="756368" cy="1126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809625"/>
            <a:ext cx="9144000" cy="6048375"/>
          </a:xfrm>
          <a:prstGeom prst="rect">
            <a:avLst/>
          </a:prstGeom>
          <a:blipFill>
            <a:blip r:embed="rId4">
              <a:duotone>
                <a:schemeClr val="accent5">
                  <a:shade val="74000"/>
                  <a:satMod val="130000"/>
                  <a:lumMod val="90000"/>
                </a:schemeClr>
                <a:schemeClr val="accent5">
                  <a:tint val="94000"/>
                  <a:satMod val="120000"/>
                  <a:lumMod val="104000"/>
                </a:schemeClr>
              </a:duotone>
            </a:blip>
            <a:tile tx="0" ty="0" sx="100000" sy="100000" flip="none" algn="tl"/>
          </a:blipFill>
          <a:ln>
            <a:noFill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699792" y="214290"/>
            <a:ext cx="3672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Баргузинский район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0" y="714356"/>
            <a:ext cx="9144000" cy="1588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571604" y="1142984"/>
            <a:ext cx="5643602" cy="369332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Стадии  формирования бюджета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596" y="1785926"/>
            <a:ext cx="8429684" cy="830997"/>
          </a:xfrm>
          <a:prstGeom prst="rect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-400050" algn="just"/>
            <a:r>
              <a:rPr lang="ru-RU" sz="1600" u="sng" dirty="0"/>
              <a:t>Бюджетный процесс </a:t>
            </a:r>
            <a:r>
              <a:rPr lang="ru-RU" sz="1600" dirty="0"/>
              <a:t>- это регламентированная законом деятельность органов государственной власти и местного самоуправления по составлению, рассмотрению, утверждению и исполнению бюджетов соответствующих уровней.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14876" y="3929066"/>
            <a:ext cx="3313508" cy="1323439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50000"/>
            <a:r>
              <a:rPr lang="ru-RU" sz="1600" b="1" dirty="0"/>
              <a:t>Бюджет муниципального образования составляется и утверждается сроком на три года - очередной финансовый и два последующих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0034" y="2786058"/>
            <a:ext cx="8358246" cy="369332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-400050" algn="ctr"/>
            <a:r>
              <a:rPr lang="ru-RU" b="1" dirty="0"/>
              <a:t>Стадии формирования бюджета называются бюджетным процессом</a:t>
            </a: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1500166" y="3357562"/>
            <a:ext cx="2071702" cy="857256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составление проекта бюджета</a:t>
            </a:r>
            <a:endParaRPr lang="ru-RU" dirty="0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1500166" y="4286256"/>
            <a:ext cx="2071702" cy="857256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рассмотрение и утверждение бюджета</a:t>
            </a: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1500166" y="5214950"/>
            <a:ext cx="2071702" cy="857256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исполнение бюджета</a:t>
            </a:r>
          </a:p>
        </p:txBody>
      </p:sp>
      <p:grpSp>
        <p:nvGrpSpPr>
          <p:cNvPr id="19" name="Группа 18"/>
          <p:cNvGrpSpPr/>
          <p:nvPr/>
        </p:nvGrpSpPr>
        <p:grpSpPr>
          <a:xfrm rot="16200000">
            <a:off x="-250065" y="4464851"/>
            <a:ext cx="2714644" cy="500066"/>
            <a:chOff x="1570810" y="2071678"/>
            <a:chExt cx="5645984" cy="215108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>
              <a:off x="1571604" y="2071678"/>
              <a:ext cx="5643602" cy="1588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>
              <a:off x="1464447" y="2178835"/>
              <a:ext cx="214314" cy="1588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5400000">
              <a:off x="4037009" y="2178041"/>
              <a:ext cx="214314" cy="1588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7108843" y="2178041"/>
              <a:ext cx="214314" cy="1588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8501090" y="21429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678EEC4A-B5FC-41CE-8E41-ECA81FA54A36}" type="slidenum">
              <a:rPr lang="ru-RU" smtClean="0"/>
              <a:pPr algn="ctr"/>
              <a:t>5</a:t>
            </a:fld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59865"/>
            <a:ext cx="642540" cy="956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2385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1"/>
            <a:ext cx="6883128" cy="100013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/>
              <a:t>Уровни бюджета РФ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85852" y="1714488"/>
            <a:ext cx="7000924" cy="1000132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0" lang="ru-RU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Black" pitchFamily="34" charset="0"/>
              <a:cs typeface="Times New Roman" pitchFamily="18" charset="0"/>
            </a:endParaRPr>
          </a:p>
          <a:p>
            <a:pPr lvl="0" algn="ctr"/>
            <a:r>
              <a:rPr lang="ru-RU" dirty="0"/>
              <a:t>Федеральный бюджет</a:t>
            </a:r>
          </a:p>
          <a:p>
            <a:pPr lvl="0" algn="ctr"/>
            <a:r>
              <a:rPr lang="ru-RU" dirty="0"/>
              <a:t>и бюджеты государственных внебюджетных фондов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85852" y="3071810"/>
            <a:ext cx="7000924" cy="85725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  <a:p>
            <a:pPr algn="ctr" fontAlgn="ctr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algn="ctr" fontAlgn="ctr">
              <a:spcBef>
                <a:spcPct val="0"/>
              </a:spcBef>
              <a:spcAft>
                <a:spcPct val="0"/>
              </a:spcAft>
            </a:pPr>
            <a:r>
              <a:rPr lang="ru-RU" dirty="0"/>
              <a:t>Бюджеты субъектов РФ </a:t>
            </a:r>
          </a:p>
          <a:p>
            <a:pPr algn="ctr" fontAlgn="ctr">
              <a:spcBef>
                <a:spcPct val="0"/>
              </a:spcBef>
              <a:spcAft>
                <a:spcPct val="0"/>
              </a:spcAft>
            </a:pPr>
            <a:r>
              <a:rPr lang="ru-RU" dirty="0"/>
              <a:t>И бюджеты территориальных государственных внебюджетных фондов</a:t>
            </a:r>
          </a:p>
          <a:p>
            <a:pPr lvl="0" algn="ctr" fontAlgn="ctr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85852" y="4286256"/>
            <a:ext cx="7000924" cy="78581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  <a:p>
            <a:pPr algn="ctr" fontAlgn="ctr">
              <a:spcBef>
                <a:spcPct val="0"/>
              </a:spcBef>
              <a:spcAft>
                <a:spcPct val="0"/>
              </a:spcAft>
            </a:pPr>
            <a:r>
              <a:rPr lang="ru-RU" dirty="0"/>
              <a:t>Бюджеты муниципальных районов</a:t>
            </a:r>
          </a:p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85852" y="5429264"/>
            <a:ext cx="7000924" cy="78581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  <a:p>
            <a:pPr lvl="0" algn="ctr" fontAlgn="ctr">
              <a:spcBef>
                <a:spcPct val="0"/>
              </a:spcBef>
              <a:spcAft>
                <a:spcPct val="0"/>
              </a:spcAft>
            </a:pPr>
            <a:r>
              <a:rPr lang="ru-RU" dirty="0"/>
              <a:t>Бюджеты городских и сельских поселений</a:t>
            </a:r>
          </a:p>
          <a:p>
            <a:pPr algn="ctr"/>
            <a:endParaRPr lang="ru-RU" dirty="0"/>
          </a:p>
        </p:txBody>
      </p:sp>
      <p:sp>
        <p:nvSpPr>
          <p:cNvPr id="12" name="Пятиугольник 11"/>
          <p:cNvSpPr/>
          <p:nvPr/>
        </p:nvSpPr>
        <p:spPr>
          <a:xfrm>
            <a:off x="428596" y="2000240"/>
            <a:ext cx="714380" cy="500066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endParaRPr lang="ru-RU" dirty="0"/>
          </a:p>
        </p:txBody>
      </p:sp>
      <p:sp>
        <p:nvSpPr>
          <p:cNvPr id="13" name="Пятиугольник 12"/>
          <p:cNvSpPr/>
          <p:nvPr/>
        </p:nvSpPr>
        <p:spPr>
          <a:xfrm>
            <a:off x="428596" y="3286124"/>
            <a:ext cx="714380" cy="500066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II</a:t>
            </a:r>
            <a:endParaRPr lang="ru-RU" dirty="0"/>
          </a:p>
        </p:txBody>
      </p:sp>
      <p:sp>
        <p:nvSpPr>
          <p:cNvPr id="14" name="Пятиугольник 13"/>
          <p:cNvSpPr/>
          <p:nvPr/>
        </p:nvSpPr>
        <p:spPr>
          <a:xfrm>
            <a:off x="428596" y="4429132"/>
            <a:ext cx="714380" cy="500066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III</a:t>
            </a:r>
            <a:endParaRPr lang="ru-RU" dirty="0"/>
          </a:p>
        </p:txBody>
      </p:sp>
      <p:sp>
        <p:nvSpPr>
          <p:cNvPr id="15" name="Пятиугольник 14"/>
          <p:cNvSpPr/>
          <p:nvPr/>
        </p:nvSpPr>
        <p:spPr>
          <a:xfrm>
            <a:off x="357158" y="5572140"/>
            <a:ext cx="714380" cy="500066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IV</a:t>
            </a:r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4572000" y="2786058"/>
            <a:ext cx="357190" cy="214314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4572000" y="4000504"/>
            <a:ext cx="357190" cy="214314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4572000" y="5143512"/>
            <a:ext cx="357190" cy="214314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19" y="788660"/>
            <a:ext cx="613734" cy="912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Пятиугольник 10"/>
          <p:cNvSpPr/>
          <p:nvPr/>
        </p:nvSpPr>
        <p:spPr>
          <a:xfrm>
            <a:off x="785786" y="2143116"/>
            <a:ext cx="3214710" cy="1928826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>
                <a:latin typeface="Times New Roman" panose="02020603050405020304" pitchFamily="18" charset="0"/>
              </a:rPr>
              <a:t>Консолидированный бюджет</a:t>
            </a:r>
          </a:p>
          <a:p>
            <a:pPr algn="ctr"/>
            <a:r>
              <a:rPr lang="ru-RU" altLang="ru-RU" b="1" dirty="0">
                <a:latin typeface="Times New Roman" panose="02020603050405020304" pitchFamily="18" charset="0"/>
              </a:rPr>
              <a:t> Баргузинского района</a:t>
            </a:r>
          </a:p>
          <a:p>
            <a:pPr algn="ctr"/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34239"/>
            <a:ext cx="864096" cy="128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509120"/>
            <a:ext cx="1201737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 useBgFill="1">
        <p:nvSpPr>
          <p:cNvPr id="3" name="Блок-схема: сохраненные данные 2"/>
          <p:cNvSpPr/>
          <p:nvPr/>
        </p:nvSpPr>
        <p:spPr>
          <a:xfrm>
            <a:off x="5076056" y="904025"/>
            <a:ext cx="3600400" cy="940799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Бюджет муниципального образования «Баргузинский район»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76872"/>
            <a:ext cx="3600400" cy="83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893" y="3573017"/>
            <a:ext cx="3449563" cy="2380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 useBgFill="1">
        <p:nvSpPr>
          <p:cNvPr id="4" name="Прямоугольник 3"/>
          <p:cNvSpPr/>
          <p:nvPr/>
        </p:nvSpPr>
        <p:spPr>
          <a:xfrm>
            <a:off x="5868144" y="2348880"/>
            <a:ext cx="22322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bg1"/>
                </a:solidFill>
              </a:rPr>
              <a:t>Бюджет  городского поселения:</a:t>
            </a:r>
          </a:p>
          <a:p>
            <a:r>
              <a:rPr lang="ru-RU" sz="1400" b="1" dirty="0">
                <a:solidFill>
                  <a:schemeClr val="bg1"/>
                </a:solidFill>
              </a:rPr>
              <a:t>ГП «п.Усть – Баргузин»</a:t>
            </a:r>
          </a:p>
        </p:txBody>
      </p:sp>
      <p:sp useBgFill="1">
        <p:nvSpPr>
          <p:cNvPr id="5" name="Прямоугольник 4"/>
          <p:cNvSpPr/>
          <p:nvPr/>
        </p:nvSpPr>
        <p:spPr>
          <a:xfrm>
            <a:off x="5724128" y="3695619"/>
            <a:ext cx="23042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chemeClr val="bg1"/>
                </a:solidFill>
              </a:rPr>
              <a:t>Бюджеты сельских поселений:</a:t>
            </a:r>
          </a:p>
          <a:p>
            <a:r>
              <a:rPr lang="ru-RU" sz="1200" b="1" dirty="0">
                <a:solidFill>
                  <a:schemeClr val="bg1"/>
                </a:solidFill>
              </a:rPr>
              <a:t>СП «Адамовское»</a:t>
            </a:r>
          </a:p>
          <a:p>
            <a:r>
              <a:rPr lang="ru-RU" sz="1200" b="1" dirty="0">
                <a:solidFill>
                  <a:schemeClr val="bg1"/>
                </a:solidFill>
              </a:rPr>
              <a:t>СП «Баргузинское»</a:t>
            </a:r>
          </a:p>
          <a:p>
            <a:r>
              <a:rPr lang="ru-RU" sz="1200" b="1" dirty="0">
                <a:solidFill>
                  <a:schemeClr val="bg1"/>
                </a:solidFill>
              </a:rPr>
              <a:t>СП «Баянгольское»</a:t>
            </a:r>
          </a:p>
          <a:p>
            <a:r>
              <a:rPr lang="ru-RU" sz="1200" b="1" dirty="0">
                <a:solidFill>
                  <a:schemeClr val="bg1"/>
                </a:solidFill>
              </a:rPr>
              <a:t>СП «Сувинское»</a:t>
            </a:r>
          </a:p>
          <a:p>
            <a:r>
              <a:rPr lang="ru-RU" sz="1200" b="1" dirty="0">
                <a:solidFill>
                  <a:schemeClr val="bg1"/>
                </a:solidFill>
              </a:rPr>
              <a:t>СП «Улюнское» </a:t>
            </a:r>
          </a:p>
          <a:p>
            <a:r>
              <a:rPr lang="ru-RU" sz="1200" b="1" dirty="0">
                <a:solidFill>
                  <a:schemeClr val="bg1"/>
                </a:solidFill>
              </a:rPr>
              <a:t>СП «Уринское»</a:t>
            </a:r>
          </a:p>
          <a:p>
            <a:r>
              <a:rPr lang="ru-RU" sz="1200" b="1" dirty="0">
                <a:solidFill>
                  <a:schemeClr val="bg1"/>
                </a:solidFill>
              </a:rPr>
              <a:t>СП «Читканское»</a:t>
            </a:r>
          </a:p>
          <a:p>
            <a:r>
              <a:rPr lang="ru-RU" sz="1200" b="1" dirty="0">
                <a:solidFill>
                  <a:schemeClr val="bg1"/>
                </a:solidFill>
              </a:rPr>
              <a:t>СП  «Хилганайское»</a:t>
            </a:r>
          </a:p>
          <a:p>
            <a:r>
              <a:rPr lang="ru-RU" sz="1200" b="1" dirty="0">
                <a:solidFill>
                  <a:schemeClr val="bg1"/>
                </a:solidFill>
              </a:rPr>
              <a:t>СП «Юбилейное»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Табличка 6"/>
          <p:cNvSpPr/>
          <p:nvPr/>
        </p:nvSpPr>
        <p:spPr>
          <a:xfrm>
            <a:off x="1331640" y="764704"/>
            <a:ext cx="2448272" cy="1777400"/>
          </a:xfrm>
          <a:prstGeom prst="plaqu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Calibri" pitchFamily="34" charset="0"/>
              </a:rPr>
              <a:t>Бюджет </a:t>
            </a:r>
            <a:r>
              <a:rPr lang="ru-RU" sz="1200" dirty="0">
                <a:solidFill>
                  <a:schemeClr val="tx1"/>
                </a:solidFill>
                <a:latin typeface="Calibri" pitchFamily="34" charset="0"/>
              </a:rPr>
              <a:t>- 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ctr"/>
            <a:endParaRPr lang="ru-RU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5238241" y="1435576"/>
            <a:ext cx="3214710" cy="141736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Calibri" pitchFamily="34" charset="0"/>
              </a:rPr>
              <a:t>ДОХОДЫ БЮДЖЕТА – это поступающие в бюджет денежные средства.</a:t>
            </a:r>
          </a:p>
          <a:p>
            <a:pPr algn="ctr"/>
            <a:endParaRPr lang="ru-RU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5223345" y="3109893"/>
            <a:ext cx="3214710" cy="1431325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>
              <a:solidFill>
                <a:schemeClr val="tx1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Calibri" pitchFamily="34" charset="0"/>
              </a:rPr>
              <a:t>РАСХОДЫ БЮДЖЕТА - </a:t>
            </a:r>
            <a:r>
              <a:rPr lang="ru-RU" b="1" dirty="0">
                <a:solidFill>
                  <a:schemeClr val="tx1"/>
                </a:solidFill>
                <a:latin typeface="Bookman Old Style" pitchFamily="18" charset="0"/>
              </a:rPr>
              <a:t>это</a:t>
            </a:r>
          </a:p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Bookman Old Style" pitchFamily="18" charset="0"/>
              </a:rPr>
              <a:t>выплачиваемые из бюджета денежные средства.</a:t>
            </a:r>
          </a:p>
          <a:p>
            <a:pPr algn="ctr"/>
            <a:endParaRPr lang="ru-RU" dirty="0"/>
          </a:p>
        </p:txBody>
      </p:sp>
      <p:sp useBgFill="1">
        <p:nvSpPr>
          <p:cNvPr id="12" name="Скругленный прямоугольник 11"/>
          <p:cNvSpPr/>
          <p:nvPr/>
        </p:nvSpPr>
        <p:spPr>
          <a:xfrm>
            <a:off x="755576" y="2852936"/>
            <a:ext cx="4070826" cy="187220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endParaRPr kumimoji="0" lang="ru-RU" altLang="ru-RU" sz="11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kumimoji="0" lang="ru-RU" altLang="ru-RU" sz="1100" b="1" dirty="0">
                <a:solidFill>
                  <a:schemeClr val="tx1"/>
                </a:solidFill>
                <a:latin typeface="Calibri" panose="020F0502020204030204" pitchFamily="34" charset="0"/>
              </a:rPr>
              <a:t>Дефицит бюджета </a:t>
            </a:r>
            <a:r>
              <a:rPr kumimoji="0" lang="ru-RU" altLang="ru-RU" sz="1100" b="0" dirty="0">
                <a:solidFill>
                  <a:schemeClr val="tx1"/>
                </a:solidFill>
                <a:latin typeface="Calibri" panose="020F0502020204030204" pitchFamily="34" charset="0"/>
              </a:rPr>
              <a:t>– превышение расходов бюджета над  доходами. При дефицитном бюджете растет долг и (или) снижаются остатки.                                                  </a:t>
            </a:r>
          </a:p>
          <a:p>
            <a:pPr>
              <a:spcBef>
                <a:spcPct val="0"/>
              </a:spcBef>
            </a:pPr>
            <a:r>
              <a:rPr kumimoji="0" lang="ru-RU" altLang="ru-RU" sz="1100" b="1" dirty="0" err="1">
                <a:solidFill>
                  <a:schemeClr val="tx1"/>
                </a:solidFill>
                <a:latin typeface="Calibri" panose="020F0502020204030204" pitchFamily="34" charset="0"/>
              </a:rPr>
              <a:t>Профицит</a:t>
            </a:r>
            <a:r>
              <a:rPr kumimoji="0" lang="ru-RU" altLang="ru-RU" sz="1100" b="1" dirty="0">
                <a:solidFill>
                  <a:schemeClr val="tx1"/>
                </a:solidFill>
                <a:latin typeface="Calibri" panose="020F0502020204030204" pitchFamily="34" charset="0"/>
              </a:rPr>
              <a:t> бюджета </a:t>
            </a:r>
            <a:r>
              <a:rPr kumimoji="0" lang="ru-RU" altLang="ru-RU" sz="1100" b="0" dirty="0">
                <a:solidFill>
                  <a:schemeClr val="tx1"/>
                </a:solidFill>
                <a:latin typeface="Calibri" panose="020F0502020204030204" pitchFamily="34" charset="0"/>
              </a:rPr>
              <a:t>- превышение доходов бюджета над расходами. При </a:t>
            </a:r>
            <a:r>
              <a:rPr kumimoji="0" lang="ru-RU" altLang="ru-RU" sz="1100" b="0" dirty="0" err="1">
                <a:solidFill>
                  <a:schemeClr val="tx1"/>
                </a:solidFill>
                <a:latin typeface="Calibri" panose="020F0502020204030204" pitchFamily="34" charset="0"/>
              </a:rPr>
              <a:t>профицитном</a:t>
            </a:r>
            <a:r>
              <a:rPr kumimoji="0" lang="ru-RU" altLang="ru-RU" sz="1100" b="0" dirty="0">
                <a:solidFill>
                  <a:schemeClr val="tx1"/>
                </a:solidFill>
                <a:latin typeface="Calibri" panose="020F0502020204030204" pitchFamily="34" charset="0"/>
              </a:rPr>
              <a:t> бюджете снижается долг  и (или) растут остатки.</a:t>
            </a:r>
          </a:p>
          <a:p>
            <a:pPr>
              <a:spcBef>
                <a:spcPct val="0"/>
              </a:spcBef>
            </a:pPr>
            <a:r>
              <a:rPr kumimoji="0" lang="ru-RU" altLang="ru-RU" sz="1100" b="1" dirty="0">
                <a:solidFill>
                  <a:schemeClr val="tx1"/>
                </a:solidFill>
                <a:latin typeface="Calibri" panose="020F0502020204030204" pitchFamily="34" charset="0"/>
              </a:rPr>
              <a:t>Сбалансированность бюджета по доходам и расходам </a:t>
            </a:r>
            <a:r>
              <a:rPr kumimoji="0" lang="ru-RU" altLang="ru-RU" sz="1100" b="0" dirty="0">
                <a:solidFill>
                  <a:schemeClr val="tx1"/>
                </a:solidFill>
                <a:latin typeface="Calibri" panose="020F0502020204030204" pitchFamily="34" charset="0"/>
              </a:rPr>
              <a:t>– основополагающее требование, предъявляемое к органам, составляющим и утверждающим бюджет</a:t>
            </a:r>
            <a:r>
              <a:rPr kumimoji="0" lang="ru-RU" altLang="ru-RU" sz="1000" b="0" dirty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</a:p>
          <a:p>
            <a:pPr algn="ctr"/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88640"/>
            <a:ext cx="541294" cy="8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113" y="4725144"/>
            <a:ext cx="4642023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725144"/>
            <a:ext cx="3096344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LightScreen gridSize="1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214290"/>
            <a:ext cx="7237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cs typeface="Times New Roman" pitchFamily="18" charset="0"/>
              </a:rPr>
              <a:t>Баргузинский район</a:t>
            </a:r>
            <a:endParaRPr lang="ru-RU" dirty="0">
              <a:solidFill>
                <a:srgbClr val="002060"/>
              </a:solidFill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42876" y="214290"/>
            <a:ext cx="9001124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990239" y="788320"/>
            <a:ext cx="5572164" cy="461665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prstClr val="white"/>
                </a:solidFill>
              </a:rPr>
              <a:t>Доходы бюджета</a:t>
            </a:r>
          </a:p>
        </p:txBody>
      </p:sp>
      <p:sp>
        <p:nvSpPr>
          <p:cNvPr id="53" name="Line 13"/>
          <p:cNvSpPr>
            <a:spLocks noChangeShapeType="1"/>
          </p:cNvSpPr>
          <p:nvPr/>
        </p:nvSpPr>
        <p:spPr bwMode="auto">
          <a:xfrm rot="11973797" flipH="1" flipV="1">
            <a:off x="3564901" y="1400187"/>
            <a:ext cx="78119" cy="889273"/>
          </a:xfrm>
          <a:prstGeom prst="line">
            <a:avLst/>
          </a:prstGeom>
          <a:noFill/>
          <a:ln w="79375">
            <a:gradFill>
              <a:gsLst>
                <a:gs pos="49000">
                  <a:schemeClr val="accent6">
                    <a:lumMod val="75000"/>
                  </a:schemeClr>
                </a:gs>
                <a:gs pos="4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4" name="Line 13"/>
          <p:cNvSpPr>
            <a:spLocks noChangeShapeType="1"/>
          </p:cNvSpPr>
          <p:nvPr/>
        </p:nvSpPr>
        <p:spPr bwMode="auto">
          <a:xfrm rot="9132045" flipV="1">
            <a:off x="5949186" y="1392721"/>
            <a:ext cx="119937" cy="832199"/>
          </a:xfrm>
          <a:prstGeom prst="line">
            <a:avLst/>
          </a:prstGeom>
          <a:noFill/>
          <a:ln w="79375">
            <a:gradFill>
              <a:gsLst>
                <a:gs pos="49000">
                  <a:schemeClr val="accent6">
                    <a:lumMod val="75000"/>
                  </a:schemeClr>
                </a:gs>
                <a:gs pos="4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285720" y="2348880"/>
            <a:ext cx="4286280" cy="648072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Собственные средства -</a:t>
            </a:r>
            <a:r>
              <a:rPr lang="ru-RU" sz="1400" dirty="0">
                <a:solidFill>
                  <a:prstClr val="white"/>
                </a:solidFill>
              </a:rPr>
              <a:t> это средства,  не имеющие определенной цели расходования</a:t>
            </a:r>
          </a:p>
        </p:txBody>
      </p:sp>
      <p:sp>
        <p:nvSpPr>
          <p:cNvPr id="56" name="Блок-схема: процесс 55"/>
          <p:cNvSpPr/>
          <p:nvPr/>
        </p:nvSpPr>
        <p:spPr>
          <a:xfrm>
            <a:off x="5143504" y="2348880"/>
            <a:ext cx="3857652" cy="648072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Целевые средства - </a:t>
            </a:r>
            <a:r>
              <a:rPr lang="ru-RU" sz="1400" dirty="0">
                <a:solidFill>
                  <a:prstClr val="white"/>
                </a:solidFill>
              </a:rPr>
              <a:t>это средства, которые должны быть израсходованы строго по целевому назначению</a:t>
            </a:r>
            <a:endParaRPr lang="ru-RU" sz="1400" b="1" dirty="0">
              <a:solidFill>
                <a:prstClr val="white"/>
              </a:solidFill>
            </a:endParaRPr>
          </a:p>
        </p:txBody>
      </p:sp>
      <p:grpSp>
        <p:nvGrpSpPr>
          <p:cNvPr id="60" name="Группа 39"/>
          <p:cNvGrpSpPr>
            <a:grpSpLocks/>
          </p:cNvGrpSpPr>
          <p:nvPr/>
        </p:nvGrpSpPr>
        <p:grpSpPr bwMode="auto">
          <a:xfrm>
            <a:off x="357158" y="3140968"/>
            <a:ext cx="3857652" cy="801927"/>
            <a:chOff x="1140594" y="3214686"/>
            <a:chExt cx="2431274" cy="1143802"/>
          </a:xfrm>
        </p:grpSpPr>
        <p:cxnSp>
          <p:nvCxnSpPr>
            <p:cNvPr id="61" name="Прямая соединительная линия 60"/>
            <p:cNvCxnSpPr/>
            <p:nvPr/>
          </p:nvCxnSpPr>
          <p:spPr>
            <a:xfrm>
              <a:off x="1142181" y="3857414"/>
              <a:ext cx="2428100" cy="2114"/>
            </a:xfrm>
            <a:prstGeom prst="line">
              <a:avLst/>
            </a:prstGeom>
            <a:ln w="28575">
              <a:solidFill>
                <a:srgbClr val="99003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 rot="5400000" flipH="1" flipV="1">
              <a:off x="2034340" y="3538165"/>
              <a:ext cx="646957" cy="0"/>
            </a:xfrm>
            <a:prstGeom prst="line">
              <a:avLst/>
            </a:prstGeom>
            <a:ln w="28575">
              <a:solidFill>
                <a:srgbClr val="99003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 rot="5400000" flipH="1" flipV="1">
              <a:off x="890850" y="4107158"/>
              <a:ext cx="501074" cy="1587"/>
            </a:xfrm>
            <a:prstGeom prst="line">
              <a:avLst/>
            </a:prstGeom>
            <a:ln w="28575">
              <a:solidFill>
                <a:srgbClr val="990033"/>
              </a:solidFill>
              <a:prstDash val="sysDot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 rot="5400000" flipH="1" flipV="1">
              <a:off x="2106487" y="4107158"/>
              <a:ext cx="501074" cy="1587"/>
            </a:xfrm>
            <a:prstGeom prst="line">
              <a:avLst/>
            </a:prstGeom>
            <a:ln w="28575">
              <a:solidFill>
                <a:srgbClr val="990033"/>
              </a:solidFill>
              <a:prstDash val="sysDot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 rot="5400000" flipH="1" flipV="1">
              <a:off x="3320538" y="4107158"/>
              <a:ext cx="501074" cy="1586"/>
            </a:xfrm>
            <a:prstGeom prst="line">
              <a:avLst/>
            </a:prstGeom>
            <a:ln w="28575">
              <a:solidFill>
                <a:srgbClr val="990033"/>
              </a:solidFill>
              <a:prstDash val="sysDot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Прямоугольник 65"/>
          <p:cNvSpPr/>
          <p:nvPr/>
        </p:nvSpPr>
        <p:spPr>
          <a:xfrm>
            <a:off x="232106" y="4054294"/>
            <a:ext cx="1214446" cy="8925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dbl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dirty="0">
                <a:solidFill>
                  <a:prstClr val="black"/>
                </a:solidFill>
              </a:rPr>
              <a:t>Налоговые доходы</a:t>
            </a:r>
          </a:p>
          <a:p>
            <a:pPr algn="ctr">
              <a:defRPr/>
            </a:pP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1584130" y="4054294"/>
            <a:ext cx="1428760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dbl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dirty="0">
                <a:solidFill>
                  <a:prstClr val="black"/>
                </a:solidFill>
              </a:rPr>
              <a:t>Неналоговые доходы</a:t>
            </a:r>
          </a:p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3143240" y="4054294"/>
            <a:ext cx="1500198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dbl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</a:rPr>
              <a:t>- дотации </a:t>
            </a:r>
            <a:r>
              <a:rPr lang="ru-RU" sz="1400" dirty="0">
                <a:solidFill>
                  <a:prstClr val="black"/>
                </a:solidFill>
                <a:cs typeface="Times New Roman" pitchFamily="18" charset="0"/>
              </a:rPr>
              <a:t>на выравнивание  бюджетной  обеспеченности;</a:t>
            </a:r>
          </a:p>
          <a:p>
            <a:r>
              <a:rPr lang="ru-RU" sz="1400" dirty="0">
                <a:solidFill>
                  <a:prstClr val="black"/>
                </a:solidFill>
                <a:cs typeface="Times New Roman" pitchFamily="18" charset="0"/>
              </a:rPr>
              <a:t>-  дотации на поддержку мер по обеспечению сбалансирован-</a:t>
            </a:r>
            <a:r>
              <a:rPr lang="ru-RU" sz="1400" dirty="0" err="1">
                <a:solidFill>
                  <a:prstClr val="black"/>
                </a:solidFill>
                <a:cs typeface="Times New Roman" pitchFamily="18" charset="0"/>
              </a:rPr>
              <a:t>ности</a:t>
            </a:r>
            <a:r>
              <a:rPr lang="ru-RU" sz="1400" dirty="0">
                <a:solidFill>
                  <a:prstClr val="black"/>
                </a:solidFill>
                <a:cs typeface="Times New Roman" pitchFamily="18" charset="0"/>
              </a:rPr>
              <a:t> бюджетов</a:t>
            </a:r>
            <a:endParaRPr lang="ru-RU" sz="1600" dirty="0">
              <a:solidFill>
                <a:prstClr val="black"/>
              </a:solidFill>
              <a:cs typeface="Times New Roman" pitchFamily="18" charset="0"/>
            </a:endParaRPr>
          </a:p>
        </p:txBody>
      </p:sp>
      <p:grpSp>
        <p:nvGrpSpPr>
          <p:cNvPr id="69" name="Группа 39"/>
          <p:cNvGrpSpPr>
            <a:grpSpLocks/>
          </p:cNvGrpSpPr>
          <p:nvPr/>
        </p:nvGrpSpPr>
        <p:grpSpPr bwMode="auto">
          <a:xfrm>
            <a:off x="5357818" y="3140969"/>
            <a:ext cx="3286148" cy="801926"/>
            <a:chOff x="1140594" y="3214686"/>
            <a:chExt cx="2431274" cy="1143802"/>
          </a:xfrm>
        </p:grpSpPr>
        <p:cxnSp>
          <p:nvCxnSpPr>
            <p:cNvPr id="70" name="Прямая соединительная линия 69"/>
            <p:cNvCxnSpPr/>
            <p:nvPr/>
          </p:nvCxnSpPr>
          <p:spPr>
            <a:xfrm>
              <a:off x="1142181" y="3857414"/>
              <a:ext cx="2428100" cy="2114"/>
            </a:xfrm>
            <a:prstGeom prst="line">
              <a:avLst/>
            </a:prstGeom>
            <a:ln w="28575" cap="sq">
              <a:solidFill>
                <a:srgbClr val="990033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 rot="5400000" flipH="1" flipV="1">
              <a:off x="2034340" y="3538165"/>
              <a:ext cx="646957" cy="0"/>
            </a:xfrm>
            <a:prstGeom prst="line">
              <a:avLst/>
            </a:prstGeom>
            <a:ln w="28575" cap="sq">
              <a:solidFill>
                <a:srgbClr val="990033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 rot="5400000" flipH="1" flipV="1">
              <a:off x="890850" y="4107158"/>
              <a:ext cx="501074" cy="1587"/>
            </a:xfrm>
            <a:prstGeom prst="line">
              <a:avLst/>
            </a:prstGeom>
            <a:ln w="28575" cap="sq">
              <a:solidFill>
                <a:srgbClr val="990033"/>
              </a:solidFill>
              <a:prstDash val="sysDot"/>
              <a:round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 rot="5400000" flipH="1" flipV="1">
              <a:off x="2106487" y="4107158"/>
              <a:ext cx="501074" cy="1587"/>
            </a:xfrm>
            <a:prstGeom prst="line">
              <a:avLst/>
            </a:prstGeom>
            <a:ln w="28575" cap="sq">
              <a:solidFill>
                <a:srgbClr val="990033"/>
              </a:solidFill>
              <a:prstDash val="sysDot"/>
              <a:round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 rot="5400000" flipH="1" flipV="1">
              <a:off x="3320538" y="4107158"/>
              <a:ext cx="501074" cy="1586"/>
            </a:xfrm>
            <a:prstGeom prst="line">
              <a:avLst/>
            </a:prstGeom>
            <a:ln w="28575" cap="sq">
              <a:solidFill>
                <a:srgbClr val="990033"/>
              </a:solidFill>
              <a:prstDash val="sysDot"/>
              <a:round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Прямоугольник 75"/>
          <p:cNvSpPr/>
          <p:nvPr/>
        </p:nvSpPr>
        <p:spPr>
          <a:xfrm>
            <a:off x="6208558" y="4054294"/>
            <a:ext cx="1285884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dbl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dirty="0">
                <a:solidFill>
                  <a:prstClr val="black"/>
                </a:solidFill>
              </a:rPr>
              <a:t>Субвенции </a:t>
            </a:r>
          </a:p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857752" y="4054294"/>
            <a:ext cx="1214446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dbl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dirty="0">
                <a:solidFill>
                  <a:prstClr val="black"/>
                </a:solidFill>
              </a:rPr>
              <a:t>Субсидии</a:t>
            </a:r>
          </a:p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643802" y="4054294"/>
            <a:ext cx="124867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dbl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350" dirty="0">
                <a:solidFill>
                  <a:prstClr val="black"/>
                </a:solidFill>
              </a:rPr>
              <a:t>Иные межбюджетные трансферты</a:t>
            </a:r>
            <a:endParaRPr lang="ru-RU" sz="1600" dirty="0">
              <a:solidFill>
                <a:prstClr val="black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48" y="181190"/>
            <a:ext cx="542925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19437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3906</TotalTime>
  <Words>1682</Words>
  <Application>Microsoft Office PowerPoint</Application>
  <PresentationFormat>Экран (4:3)</PresentationFormat>
  <Paragraphs>456</Paragraphs>
  <Slides>19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Arial</vt:lpstr>
      <vt:lpstr>Arial Black</vt:lpstr>
      <vt:lpstr>Bookman Old Style</vt:lpstr>
      <vt:lpstr>Calibri</vt:lpstr>
      <vt:lpstr>Cambria Math</vt:lpstr>
      <vt:lpstr>Garamond</vt:lpstr>
      <vt:lpstr>Segoe Print</vt:lpstr>
      <vt:lpstr>Segoe Script</vt:lpstr>
      <vt:lpstr>Times New Roman</vt:lpstr>
      <vt:lpstr>Натуральные материалы</vt:lpstr>
      <vt:lpstr>  Площадь 18 553 км²   Население 19 584 чел.    В состав района входят 1 городское: посёлок Усть-Баргузин и 9 сельских поселений:  Адамовское сельское поселение    —  с. Адамово Баргузинское сельское поселение  — с. Баргузин Баянгольское сельское поселение  — с. Баянгол Сувинское сельское поселение       — с. Суво Улюнское сельское поселение        — с. Улюн Уринское сельское поселение         — с. Уро  Читканское сельское поселение     — с. Читкан  Хилганайское сельское поселение — с. Хилгана  Юбилейное сельское поселение    — с. Юбилейный</vt:lpstr>
      <vt:lpstr>Презентация PowerPoint</vt:lpstr>
      <vt:lpstr>Презентация PowerPoint</vt:lpstr>
      <vt:lpstr> </vt:lpstr>
      <vt:lpstr>Презентация PowerPoint</vt:lpstr>
      <vt:lpstr>Уровни бюджета РФ</vt:lpstr>
      <vt:lpstr>Презентация PowerPoint</vt:lpstr>
      <vt:lpstr>Презентация PowerPoint</vt:lpstr>
      <vt:lpstr>Презентация PowerPoint</vt:lpstr>
      <vt:lpstr>Презентация PowerPoint</vt:lpstr>
      <vt:lpstr>Налоговые и неналоговые доходы бюджета  на 2025 год и плановый период  2026-2027 годов (тыс.руб.)</vt:lpstr>
      <vt:lpstr>Безвозмездные поступления от других бюджетов бюджетной системы Российской Федерации(тыс.руб.)</vt:lpstr>
      <vt:lpstr>Презентация PowerPoint</vt:lpstr>
      <vt:lpstr>Презентация PowerPoint</vt:lpstr>
      <vt:lpstr>Презентация PowerPoint</vt:lpstr>
      <vt:lpstr>Распределение бюджетных ассигнований по разделам  классификации расходов на 2025 год и плановый период 2026-2027г.г., тыс. руб.</vt:lpstr>
      <vt:lpstr>Структура расходов бюджета МО «Баргузинский район» по ГРБС (тыс. руб.)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TROIAN</dc:creator>
  <cp:lastModifiedBy>1</cp:lastModifiedBy>
  <cp:revision>271</cp:revision>
  <cp:lastPrinted>2021-01-27T03:05:58Z</cp:lastPrinted>
  <dcterms:created xsi:type="dcterms:W3CDTF">2019-03-14T02:12:55Z</dcterms:created>
  <dcterms:modified xsi:type="dcterms:W3CDTF">2025-01-27T07:24:56Z</dcterms:modified>
</cp:coreProperties>
</file>